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57" r:id="rId9"/>
    <p:sldId id="277" r:id="rId10"/>
    <p:sldId id="276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8" autoAdjust="0"/>
    <p:restoredTop sz="86425" autoAdjust="0"/>
  </p:normalViewPr>
  <p:slideViewPr>
    <p:cSldViewPr>
      <p:cViewPr>
        <p:scale>
          <a:sx n="70" d="100"/>
          <a:sy n="70" d="100"/>
        </p:scale>
        <p:origin x="-1140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08" y="43356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&#1052;&#1086;&#1075;&#1080;&#1083;&#1100;&#1085;&#1080;&#1082;&#1086;&#1074;%20&#1045;.&#1042;\&#1047;&#1072;&#1084;&#1077;&#1089;&#1090;&#1080;&#1090;&#1077;&#1083;&#1100;%20&#1076;&#1080;&#1088;&#1077;&#1082;&#1090;&#1086;&#1088;&#1072;%20&#1087;&#1086;%20&#1059;&#1042;&#1056;\&#1052;&#1077;&#1090;&#1086;&#1076;&#1080;&#1095;&#1077;&#1089;&#1082;&#1080;&#1077;%20&#1095;&#1072;&#1089;&#1099;\2.%20&#1060;&#1091;&#1085;&#1082;&#1094;&#1080;&#1086;&#1085;&#1072;&#1083;&#1100;&#1085;&#1072;&#1103;%20&#1075;&#1088;&#1072;&#1084;&#1086;&#1090;&#1085;&#1086;&#1089;&#1090;&#1100;%20&#1074;%20&#1089;&#1086;&#1076;&#1077;&#1088;&#1078;&#1072;&#1085;&#1080;&#1080;%20&#1086;&#1073;&#1088;&#1072;&#1079;&#1086;&#1074;&#1072;&#1085;&#1080;&#1103;\&#1060;&#1091;&#1085;&#1082;&#1094;&#1080;&#1086;&#1085;&#1072;&#1083;&#1100;&#1085;&#1099;&#1077;%20&#1075;&#1088;&#1072;&#1084;&#1086;&#1090;&#1085;&#1086;&#1089;&#1090;&#1080;%20&#1087;&#1077;&#1076;&#1072;&#1075;&#1086;&#1075;&#1086;&#1074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28"/>
    </mc:Choice>
    <mc:Fallback>
      <c:style val="2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Лист1!$C$25:$H$25</c:f>
              <c:strCache>
                <c:ptCount val="6"/>
                <c:pt idx="0">
                  <c:v>Глобальные компетенции</c:v>
                </c:pt>
                <c:pt idx="1">
                  <c:v>Финансовая грамотность</c:v>
                </c:pt>
                <c:pt idx="2">
                  <c:v>Креативное мышление</c:v>
                </c:pt>
                <c:pt idx="3">
                  <c:v>Читательская грамотность</c:v>
                </c:pt>
                <c:pt idx="4">
                  <c:v>Математическая грамотность</c:v>
                </c:pt>
                <c:pt idx="5">
                  <c:v>Естественно-научная грамотность</c:v>
                </c:pt>
              </c:strCache>
            </c:strRef>
          </c:cat>
          <c:val>
            <c:numRef>
              <c:f>Лист1!$C$26:$H$26</c:f>
              <c:numCache>
                <c:formatCode>0.00</c:formatCode>
                <c:ptCount val="6"/>
                <c:pt idx="0">
                  <c:v>64.94</c:v>
                </c:pt>
                <c:pt idx="1">
                  <c:v>71.41</c:v>
                </c:pt>
                <c:pt idx="2">
                  <c:v>66.290000000000006</c:v>
                </c:pt>
                <c:pt idx="3">
                  <c:v>60.18</c:v>
                </c:pt>
                <c:pt idx="4">
                  <c:v>76.47</c:v>
                </c:pt>
                <c:pt idx="5">
                  <c:v>69.849999999999994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1762688"/>
        <c:axId val="51764224"/>
      </c:barChart>
      <c:catAx>
        <c:axId val="51762688"/>
        <c:scaling>
          <c:orientation val="minMax"/>
        </c:scaling>
        <c:delete val="0"/>
        <c:axPos val="b"/>
        <c:majorTickMark val="out"/>
        <c:minorTickMark val="none"/>
        <c:tickLblPos val="nextTo"/>
        <c:crossAx val="51764224"/>
        <c:crosses val="autoZero"/>
        <c:auto val="1"/>
        <c:lblAlgn val="ctr"/>
        <c:lblOffset val="100"/>
        <c:noMultiLvlLbl val="0"/>
      </c:catAx>
      <c:valAx>
        <c:axId val="51764224"/>
        <c:scaling>
          <c:orientation val="minMax"/>
        </c:scaling>
        <c:delete val="0"/>
        <c:axPos val="l"/>
        <c:majorGridlines/>
        <c:numFmt formatCode="0.00" sourceLinked="1"/>
        <c:majorTickMark val="out"/>
        <c:minorTickMark val="none"/>
        <c:tickLblPos val="nextTo"/>
        <c:crossAx val="5176268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18CCD-EFD5-4B83-BD26-DF29A3DB25D6}" type="datetimeFigureOut">
              <a:rPr lang="ru-RU" smtClean="0"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76B5F-706D-4C33-85D2-EF1CAD5BC6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6835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476B5F-706D-4C33-85D2-EF1CAD5BC661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0715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D97707-E9AD-4EFE-9DD9-66EB13E25955}" type="datetime1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7FCE939-88A6-474D-A146-1623F3E7E167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81E7EF1-F743-45D4-BA4B-156566AB09FD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EE5492C-0B82-485A-8F12-C12AD6075A67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4E5B37-24F6-49A9-8CA2-9DFC95081317}" type="datetime1">
              <a:rPr lang="ru-RU" smtClean="0"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76E2E2C-D19A-4939-B94A-E809F2EF7A6D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1E1C0E-9B39-47AF-9B9C-28BFF57EB498}" type="datetime1">
              <a:rPr lang="ru-RU" smtClean="0"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AF355A8-3A16-4848-9D20-C9688AD02F27}" type="datetime1">
              <a:rPr lang="ru-RU" smtClean="0"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FBEFAD6-9116-438F-BB2B-01D29DA6801F}" type="datetime1">
              <a:rPr lang="ru-RU" smtClean="0"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2D4D2C9-9042-45A3-9E8A-A42CF04EA85D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1F477B-909C-4439-9285-E014E3354D86}" type="datetime1">
              <a:rPr lang="ru-RU" smtClean="0"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AF9135D-CAB3-4F47-943C-8CE4343DD30E}" type="datetime1">
              <a:rPr lang="ru-RU" smtClean="0"/>
              <a:t>16.10.2020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772816"/>
            <a:ext cx="7846640" cy="1584176"/>
          </a:xfr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prst="cross"/>
          </a:sp3d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Функциональная грамотность учителя – основа развития функциональной грамотности ученика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5439088"/>
            <a:ext cx="4896544" cy="720080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2060"/>
                </a:solidFill>
              </a:rPr>
              <a:t>Заместитель директора по УВР</a:t>
            </a:r>
          </a:p>
          <a:p>
            <a:pPr algn="l"/>
            <a:r>
              <a:rPr lang="ru-RU" sz="1800" b="1" dirty="0" smtClean="0">
                <a:solidFill>
                  <a:srgbClr val="002060"/>
                </a:solidFill>
              </a:rPr>
              <a:t>Могильников Е.В.</a:t>
            </a:r>
            <a:endParaRPr lang="ru-RU" sz="1800" b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disshelp.ru/images/161.jpg"/>
          <p:cNvPicPr>
            <a:picLocks noChangeAspect="1" noChangeArrowheads="1"/>
          </p:cNvPicPr>
          <p:nvPr/>
        </p:nvPicPr>
        <p:blipFill>
          <a:blip r:embed="rId4" cstate="print"/>
          <a:srcRect l="9450" t="5040" r="14951"/>
          <a:stretch>
            <a:fillRect/>
          </a:stretch>
        </p:blipFill>
        <p:spPr bwMode="auto">
          <a:xfrm>
            <a:off x="467544" y="3717032"/>
            <a:ext cx="2592288" cy="24421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611560" y="493925"/>
            <a:ext cx="799288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Курагинская СОШ №7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3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895312" cy="123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406405"/>
            <a:ext cx="609259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Мнение со стороны…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2" descr="http://content.foto.mail.ru/mail/belan.ioulia/_animated/i-824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961" y="3645024"/>
            <a:ext cx="3946592" cy="27363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772816"/>
            <a:ext cx="806489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Получилось ли у педагогов приблизиться к решению проблемы?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01638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900igr.net/up/datas/93465/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16294" y="1596856"/>
            <a:ext cx="5688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Хороший учитель </a:t>
            </a:r>
            <a:endParaRPr lang="en-US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других даже тому, </a:t>
            </a:r>
            <a:endParaRPr lang="en-US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чего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 не умеет. </a:t>
            </a:r>
            <a:endParaRPr lang="ru-RU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sz="20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Тадеуш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Котарбиньский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https://si-sv.com/Diya-vsego/aforizmi/kotarbins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si-sv.com/Diya-vsego/aforizmi/kotarbinski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724307"/>
            <a:ext cx="2286000" cy="2921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518759" y="5108991"/>
            <a:ext cx="387317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Проблемный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вопрос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391934" y="5373216"/>
            <a:ext cx="90014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5313982"/>
            <a:ext cx="22156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280479" y="284455"/>
            <a:ext cx="26709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 </a:t>
            </a:r>
          </a:p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обсудим!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4552527" y="548680"/>
            <a:ext cx="900146" cy="79208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632706" y="692696"/>
            <a:ext cx="303640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</a:t>
            </a:r>
            <a:r>
              <a:rPr lang="en-US" sz="2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entimeter.com</a:t>
            </a:r>
            <a:endParaRPr lang="ru-RU" sz="2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9796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23528" y="2363396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 Обеспечение глобальной конкурентоспособности российского образования, вхождение Российской Федерации в число 10 ведущих стран мира по качеству общего образования.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27633" y="968534"/>
            <a:ext cx="556905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Указа Президента Российской Федерации от 07.05.2018 г. № 204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национальных целях и стратегических задачах развития Российской Федерации на период до 2024 года </a:t>
            </a:r>
          </a:p>
        </p:txBody>
      </p:sp>
      <p:pic>
        <p:nvPicPr>
          <p:cNvPr id="2050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23273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203848" y="260648"/>
            <a:ext cx="56166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01.01.2019- 31.12.2024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429000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2/ Сохранение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лидирующих позиций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в международном исследовании качества чтения и понимания текста (PIRLS), а также в международном исследовании качества математического и естественно-научного образования (TIMSS);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позиций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Российской Федерации в международной программе по оценке образовательных достижений учащихся (</a:t>
            </a:r>
            <a:r>
              <a:rPr lang="ru-RU" sz="2400" b="1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PISA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 </a:t>
            </a:r>
          </a:p>
        </p:txBody>
      </p:sp>
    </p:spTree>
    <p:extLst>
      <p:ext uri="{BB962C8B-B14F-4D97-AF65-F5344CB8AC3E}">
        <p14:creationId xmlns:p14="http://schemas.microsoft.com/office/powerpoint/2010/main" val="342603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pic>
        <p:nvPicPr>
          <p:cNvPr id="3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3273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5141" y="404664"/>
            <a:ext cx="609259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 оценки качества образования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3074" name="Picture 2" descr="https://im0-tub-ru.yandex.net/i?id=e0a2c0b521f8c55d36edf20accda3cdc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348880"/>
            <a:ext cx="2650909" cy="162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im0-tub-ru.yandex.net/i?id=b6844123c6934cefa16ea02ec34a3387-l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348880"/>
            <a:ext cx="2654209" cy="162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maou93.ru/wp-content/uploads/2019/10/41866907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329280"/>
            <a:ext cx="2882562" cy="162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rbsmi.ru/upload/iblock/504/504522082363c8217181e2fba115297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2348880"/>
            <a:ext cx="2658461" cy="162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s://im0-tub-ru.yandex.net/i?id=6eb74158c9f2902b5b9a9560776bf065&amp;n=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329280"/>
            <a:ext cx="4114286" cy="16200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284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3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23273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5141" y="404664"/>
            <a:ext cx="60925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Оценка качества</a:t>
            </a:r>
          </a:p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PISA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942961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формированность функциональной грамотности, навыков разрешения проблем, глобальных компетенций, креативного мышления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www.sbschools.org/schools/sbhs/sps/college/images/group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8411" y="4363702"/>
            <a:ext cx="1561301" cy="12255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035125" y="4153964"/>
            <a:ext cx="6713339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осуществляется отбор ОО?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5231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3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3273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755141" y="404664"/>
            <a:ext cx="60925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Оценка качества</a:t>
            </a:r>
          </a:p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PISA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1" t="19600" r="18953" b="11006"/>
          <a:stretch/>
        </p:blipFill>
        <p:spPr bwMode="auto">
          <a:xfrm>
            <a:off x="1259632" y="2060848"/>
            <a:ext cx="6840760" cy="422648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3433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t="22202" r="11609" b="15298"/>
          <a:stretch/>
        </p:blipFill>
        <p:spPr bwMode="auto">
          <a:xfrm>
            <a:off x="539552" y="1772816"/>
            <a:ext cx="799288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http://sngazeta.ru/images/7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327360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755141" y="404664"/>
            <a:ext cx="60925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Оценка качества</a:t>
            </a:r>
          </a:p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PISA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39349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8" name="Picture 4" descr="http://proffi95.ru/images/posts/medium/post241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0594" y="1793336"/>
            <a:ext cx="6903421" cy="317410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18315552">
            <a:off x="-167062" y="2649212"/>
            <a:ext cx="3052764" cy="50405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анализировать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18814407">
            <a:off x="3489044" y="2406943"/>
            <a:ext cx="25401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структурировать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4725144"/>
            <a:ext cx="37010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самостоятельно добывать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0" name="Выноска со стрелкой вверх 9"/>
          <p:cNvSpPr/>
          <p:nvPr/>
        </p:nvSpPr>
        <p:spPr>
          <a:xfrm>
            <a:off x="467544" y="5186808"/>
            <a:ext cx="8352928" cy="1266527"/>
          </a:xfrm>
          <a:prstGeom prst="upArrowCallout">
            <a:avLst/>
          </a:prstGeom>
          <a:ln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 использовать информацию для максимальной самореализации и полезного участия в жизни общества</a:t>
            </a:r>
            <a:endParaRPr lang="ru-RU" sz="24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Picture 2" descr="http://sngazeta.ru/images/77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895312" cy="123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2755141" y="212447"/>
            <a:ext cx="6092590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Оценка качества</a:t>
            </a:r>
          </a:p>
          <a:p>
            <a:pPr algn="ctr"/>
            <a:r>
              <a:rPr lang="en-US" sz="3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PISA</a:t>
            </a:r>
            <a:endParaRPr lang="ru-RU" sz="3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pic>
        <p:nvPicPr>
          <p:cNvPr id="3" name="Picture 2" descr="http://sngazeta.ru/images/77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1895312" cy="1231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699792" y="530677"/>
            <a:ext cx="6092590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Анализ функциональных компетенций педагогов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7" name="Диаграмма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56448027"/>
              </p:ext>
            </p:extLst>
          </p:nvPr>
        </p:nvGraphicFramePr>
        <p:xfrm>
          <a:off x="497572" y="1700808"/>
          <a:ext cx="8034867" cy="4687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95267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206</TotalTime>
  <Words>220</Words>
  <Application>Microsoft Office PowerPoint</Application>
  <PresentationFormat>Экран (4:3)</PresentationFormat>
  <Paragraphs>51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Функциональная грамотность учителя – основа развития функциональной грамотности ученика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функциональной грамотности посредством активных форм обучения</dc:title>
  <dc:creator>admin</dc:creator>
  <cp:lastModifiedBy>Alexandr</cp:lastModifiedBy>
  <cp:revision>10</cp:revision>
  <dcterms:created xsi:type="dcterms:W3CDTF">2018-01-14T06:23:29Z</dcterms:created>
  <dcterms:modified xsi:type="dcterms:W3CDTF">2020-10-16T04:31:42Z</dcterms:modified>
</cp:coreProperties>
</file>