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9BD92-010A-49C9-B9E7-B64495A16B89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44AED-D095-4A63-ADFE-F880368F4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0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dirty="0" smtClean="0">
                <a:latin typeface="Comic Sans MS" panose="030F0702030302020204" pitchFamily="66" charset="0"/>
              </a:rPr>
              <a:t>Порядок</a:t>
            </a:r>
            <a:r>
              <a:rPr lang="ru-RU" sz="800" baseline="0" dirty="0" smtClean="0">
                <a:latin typeface="Comic Sans MS" panose="030F0702030302020204" pitchFamily="66" charset="0"/>
              </a:rPr>
              <a:t> выполнения действий: 1. Прочитайте вопрос от </a:t>
            </a:r>
            <a:r>
              <a:rPr lang="ru-RU" sz="800" baseline="0" dirty="0" err="1" smtClean="0">
                <a:latin typeface="Comic Sans MS" panose="030F0702030302020204" pitchFamily="66" charset="0"/>
              </a:rPr>
              <a:t>Л.А.Якубовича</a:t>
            </a:r>
            <a:r>
              <a:rPr lang="ru-RU" sz="800" baseline="0" dirty="0" smtClean="0">
                <a:latin typeface="Comic Sans MS" panose="030F0702030302020204" pitchFamily="66" charset="0"/>
              </a:rPr>
              <a:t>. 2.Вращайте барабан. 3. Нажимайте на буквы, если они есть в слове, то буквы будут открыты.</a:t>
            </a:r>
            <a:endParaRPr lang="ru-RU" sz="800" dirty="0"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B2A5C-5CD9-4D0E-8E6A-522E029820D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3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dirty="0" smtClean="0">
                <a:latin typeface="Comic Sans MS" panose="030F0702030302020204" pitchFamily="66" charset="0"/>
              </a:rPr>
              <a:t>Порядок</a:t>
            </a:r>
            <a:r>
              <a:rPr lang="ru-RU" sz="800" baseline="0" dirty="0" smtClean="0">
                <a:latin typeface="Comic Sans MS" panose="030F0702030302020204" pitchFamily="66" charset="0"/>
              </a:rPr>
              <a:t> выполнения действий: 1. Прочитайте вопрос от </a:t>
            </a:r>
            <a:r>
              <a:rPr lang="ru-RU" sz="800" baseline="0" dirty="0" err="1" smtClean="0">
                <a:latin typeface="Comic Sans MS" panose="030F0702030302020204" pitchFamily="66" charset="0"/>
              </a:rPr>
              <a:t>Л.А.Якубовича</a:t>
            </a:r>
            <a:r>
              <a:rPr lang="ru-RU" sz="800" baseline="0" dirty="0" smtClean="0">
                <a:latin typeface="Comic Sans MS" panose="030F0702030302020204" pitchFamily="66" charset="0"/>
              </a:rPr>
              <a:t>. 2.Вращайте барабан. 3. Нажимайте на буквы, если они есть в слове, то буквы будут открыты.</a:t>
            </a:r>
            <a:endParaRPr lang="ru-RU" sz="800" dirty="0"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B2A5C-5CD9-4D0E-8E6A-522E029820D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3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dirty="0" smtClean="0">
                <a:latin typeface="Comic Sans MS" panose="030F0702030302020204" pitchFamily="66" charset="0"/>
              </a:rPr>
              <a:t>Порядок</a:t>
            </a:r>
            <a:r>
              <a:rPr lang="ru-RU" sz="800" baseline="0" dirty="0" smtClean="0">
                <a:latin typeface="Comic Sans MS" panose="030F0702030302020204" pitchFamily="66" charset="0"/>
              </a:rPr>
              <a:t> выполнения действий: 1. Прочитайте вопрос от </a:t>
            </a:r>
            <a:r>
              <a:rPr lang="ru-RU" sz="800" baseline="0" dirty="0" err="1" smtClean="0">
                <a:latin typeface="Comic Sans MS" panose="030F0702030302020204" pitchFamily="66" charset="0"/>
              </a:rPr>
              <a:t>Л.А.Якубовича</a:t>
            </a:r>
            <a:r>
              <a:rPr lang="ru-RU" sz="800" baseline="0" dirty="0" smtClean="0">
                <a:latin typeface="Comic Sans MS" panose="030F0702030302020204" pitchFamily="66" charset="0"/>
              </a:rPr>
              <a:t>. 2.Вращайте барабан. 3. Нажимайте на буквы, если они есть в слове, то буквы будут открыты.</a:t>
            </a:r>
            <a:endParaRPr lang="ru-RU" sz="800" dirty="0"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B2A5C-5CD9-4D0E-8E6A-522E029820D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35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dirty="0" smtClean="0">
                <a:latin typeface="Comic Sans MS" panose="030F0702030302020204" pitchFamily="66" charset="0"/>
              </a:rPr>
              <a:t>Порядок</a:t>
            </a:r>
            <a:r>
              <a:rPr lang="ru-RU" sz="800" baseline="0" dirty="0" smtClean="0">
                <a:latin typeface="Comic Sans MS" panose="030F0702030302020204" pitchFamily="66" charset="0"/>
              </a:rPr>
              <a:t> выполнения действий: 1. Прочитайте вопрос от </a:t>
            </a:r>
            <a:r>
              <a:rPr lang="ru-RU" sz="800" baseline="0" dirty="0" err="1" smtClean="0">
                <a:latin typeface="Comic Sans MS" panose="030F0702030302020204" pitchFamily="66" charset="0"/>
              </a:rPr>
              <a:t>Л.А.Якубовича</a:t>
            </a:r>
            <a:r>
              <a:rPr lang="ru-RU" sz="800" baseline="0" dirty="0" smtClean="0">
                <a:latin typeface="Comic Sans MS" panose="030F0702030302020204" pitchFamily="66" charset="0"/>
              </a:rPr>
              <a:t>. 2.Вращайте барабан. 3. Нажимайте на буквы, если они есть в слове, то буквы будут открыты.</a:t>
            </a:r>
            <a:endParaRPr lang="ru-RU" sz="800" dirty="0"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B2A5C-5CD9-4D0E-8E6A-522E029820D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35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dirty="0" smtClean="0">
                <a:latin typeface="Comic Sans MS" panose="030F0702030302020204" pitchFamily="66" charset="0"/>
              </a:rPr>
              <a:t>Порядок</a:t>
            </a:r>
            <a:r>
              <a:rPr lang="ru-RU" sz="800" baseline="0" dirty="0" smtClean="0">
                <a:latin typeface="Comic Sans MS" panose="030F0702030302020204" pitchFamily="66" charset="0"/>
              </a:rPr>
              <a:t> выполнения действий: 1. Прочитайте вопрос от </a:t>
            </a:r>
            <a:r>
              <a:rPr lang="ru-RU" sz="800" baseline="0" dirty="0" err="1" smtClean="0">
                <a:latin typeface="Comic Sans MS" panose="030F0702030302020204" pitchFamily="66" charset="0"/>
              </a:rPr>
              <a:t>Л.А.Якубовича</a:t>
            </a:r>
            <a:r>
              <a:rPr lang="ru-RU" sz="800" baseline="0" dirty="0" smtClean="0">
                <a:latin typeface="Comic Sans MS" panose="030F0702030302020204" pitchFamily="66" charset="0"/>
              </a:rPr>
              <a:t>. 2.Вращайте барабан. 3. Нажимайте на буквы, если они есть в слове, то буквы будут открыты.</a:t>
            </a:r>
            <a:endParaRPr lang="ru-RU" sz="800" dirty="0"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B2A5C-5CD9-4D0E-8E6A-522E029820D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3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4FF9-D350-482C-BAAB-DFECA6AF46EA}" type="datetime1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A97-5A44-4915-B6DF-9786BD1306D1}" type="datetime1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6EB9-A1F0-4DA8-9C40-E7C0FD30BDA3}" type="datetime1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F9E7-F01F-4E53-80B3-380B6C4ABD3D}" type="datetime1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C9A4-8131-4892-8CE6-21EC127B091B}" type="datetime1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34B4-CABF-4A5A-9517-9502EF8E7486}" type="datetime1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5805-E733-476C-8E83-1ABCFAA7D24E}" type="datetime1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497-41BB-45C5-A653-A53914A942B2}" type="datetime1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1943-37CC-4B28-8F11-431F25929D05}" type="datetime1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1BBD-09EF-40E4-ADA5-B9BAB71A344B}" type="datetime1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460-EACB-4A6B-AD19-00B1AC098773}" type="datetime1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4C2F-3F98-4BE0-B8E8-D2915748BD98}" type="datetime1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 descr="99a231a34446b73cdd8e7fdd542d674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32295"/>
            <a:ext cx="5856651" cy="43924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 rot="16405134">
            <a:off x="1281602" y="-71259"/>
            <a:ext cx="6677568" cy="79995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>
                <a:gd name="adj" fmla="val 11268967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Изучаем финансовую грамотность вместе!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053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85311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З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4766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О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0870" y="18531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Л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6974" y="18864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О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3078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Т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9182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Н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5286" y="18864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И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81390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К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1390" y="174803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7494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3598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49702" y="174803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5806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1910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8014" y="174803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94118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16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А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117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Б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317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В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518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Г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719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Д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20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Е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121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Ё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321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Ж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522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З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23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И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924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Й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16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К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117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Л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317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М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518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Н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719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О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920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П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121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Р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321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С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522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Т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723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У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924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Ф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16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Х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117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Ц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317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Ч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518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Ш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719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Щ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920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Ъ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1121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Ы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321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Ь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522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Э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723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Ю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924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Я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pic>
        <p:nvPicPr>
          <p:cNvPr id="55" name="Рисунок 29" descr="3667_html_m7ebaefa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11821"/>
            <a:ext cx="2862746" cy="35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567471" y="3472542"/>
            <a:ext cx="2967583" cy="3233852"/>
            <a:chOff x="422596" y="2204864"/>
            <a:chExt cx="4033863" cy="4143803"/>
          </a:xfrm>
        </p:grpSpPr>
        <p:grpSp>
          <p:nvGrpSpPr>
            <p:cNvPr id="3" name="Группа 54"/>
            <p:cNvGrpSpPr>
              <a:grpSpLocks/>
            </p:cNvGrpSpPr>
            <p:nvPr/>
          </p:nvGrpSpPr>
          <p:grpSpPr bwMode="auto">
            <a:xfrm>
              <a:off x="422596" y="2204864"/>
              <a:ext cx="4033863" cy="4143803"/>
              <a:chOff x="955325" y="1556792"/>
              <a:chExt cx="4033863" cy="4143803"/>
            </a:xfrm>
          </p:grpSpPr>
          <p:grpSp>
            <p:nvGrpSpPr>
              <p:cNvPr id="12" name="Группа 56"/>
              <p:cNvGrpSpPr>
                <a:grpSpLocks/>
              </p:cNvGrpSpPr>
              <p:nvPr/>
            </p:nvGrpSpPr>
            <p:grpSpPr bwMode="auto">
              <a:xfrm>
                <a:off x="955325" y="1556792"/>
                <a:ext cx="4033863" cy="4143803"/>
                <a:chOff x="955325" y="1556792"/>
                <a:chExt cx="4033863" cy="4143803"/>
              </a:xfrm>
            </p:grpSpPr>
            <p:grpSp>
              <p:nvGrpSpPr>
                <p:cNvPr id="21" name="Группа 60"/>
                <p:cNvGrpSpPr>
                  <a:grpSpLocks/>
                </p:cNvGrpSpPr>
                <p:nvPr/>
              </p:nvGrpSpPr>
              <p:grpSpPr bwMode="auto">
                <a:xfrm>
                  <a:off x="971601" y="1556792"/>
                  <a:ext cx="4017587" cy="4143803"/>
                  <a:chOff x="971601" y="1556792"/>
                  <a:chExt cx="4017587" cy="4143803"/>
                </a:xfrm>
              </p:grpSpPr>
              <p:grpSp>
                <p:nvGrpSpPr>
                  <p:cNvPr id="57" name="Группа 62"/>
                  <p:cNvGrpSpPr>
                    <a:grpSpLocks/>
                  </p:cNvGrpSpPr>
                  <p:nvPr/>
                </p:nvGrpSpPr>
                <p:grpSpPr bwMode="auto">
                  <a:xfrm>
                    <a:off x="971601" y="1556792"/>
                    <a:ext cx="4017587" cy="4143803"/>
                    <a:chOff x="971601" y="1556792"/>
                    <a:chExt cx="4017587" cy="4143803"/>
                  </a:xfrm>
                </p:grpSpPr>
                <p:grpSp>
                  <p:nvGrpSpPr>
                    <p:cNvPr id="58" name="Группа 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1" y="1556792"/>
                      <a:ext cx="4017587" cy="4143803"/>
                      <a:chOff x="971601" y="1556792"/>
                      <a:chExt cx="4017587" cy="4143803"/>
                    </a:xfrm>
                  </p:grpSpPr>
                  <p:grpSp>
                    <p:nvGrpSpPr>
                      <p:cNvPr id="60" name="Группа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1" y="1556792"/>
                        <a:ext cx="4017587" cy="4086049"/>
                        <a:chOff x="971601" y="1556792"/>
                        <a:chExt cx="4017587" cy="4086049"/>
                      </a:xfrm>
                    </p:grpSpPr>
                    <p:grpSp>
                      <p:nvGrpSpPr>
                        <p:cNvPr id="62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1" y="1556792"/>
                          <a:ext cx="4017587" cy="4086049"/>
                          <a:chOff x="971601" y="1556792"/>
                          <a:chExt cx="4017587" cy="4086049"/>
                        </a:xfrm>
                      </p:grpSpPr>
                      <p:grpSp>
                        <p:nvGrpSpPr>
                          <p:cNvPr id="64" name="Группа 7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1" y="1556792"/>
                            <a:ext cx="4017587" cy="4086049"/>
                            <a:chOff x="971601" y="1556792"/>
                            <a:chExt cx="4017587" cy="4086049"/>
                          </a:xfrm>
                        </p:grpSpPr>
                        <p:grpSp>
                          <p:nvGrpSpPr>
                            <p:cNvPr id="66" name="Группа 7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1" y="1556792"/>
                              <a:ext cx="4017587" cy="4086049"/>
                              <a:chOff x="971601" y="1556792"/>
                              <a:chExt cx="4017587" cy="4086049"/>
                            </a:xfrm>
                          </p:grpSpPr>
                          <p:grpSp>
                            <p:nvGrpSpPr>
                              <p:cNvPr id="68" name="Группа 7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1" y="1556792"/>
                                <a:ext cx="4017587" cy="4086049"/>
                                <a:chOff x="827585" y="1526657"/>
                                <a:chExt cx="4017587" cy="4086049"/>
                              </a:xfrm>
                            </p:grpSpPr>
                            <p:pic>
                              <p:nvPicPr>
                                <p:cNvPr id="78" name="Picture 28" descr="оля-ля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clrChange>
                                    <a:clrFrom>
                                      <a:srgbClr val="FFFEBB"/>
                                    </a:clrFrom>
                                    <a:clrTo>
                                      <a:srgbClr val="FFFEBB">
                                        <a:alpha val="0"/>
                                      </a:srgbClr>
                                    </a:clrTo>
                                  </a:clrChange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827585" y="1629635"/>
                                  <a:ext cx="4017587" cy="398307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</p:pic>
                            <p:sp>
                              <p:nvSpPr>
                                <p:cNvPr id="79" name="Прямоугольник 78"/>
                                <p:cNvSpPr/>
                                <p:nvPr/>
                              </p:nvSpPr>
                              <p:spPr>
                                <a:xfrm rot="622995">
                                  <a:off x="2922523" y="1526657"/>
                                  <a:ext cx="548548" cy="92333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  <a:scene3d>
                                    <a:camera prst="orthographicFront"/>
                                    <a:lightRig rig="soft" dir="t">
                                      <a:rot lat="0" lon="0" rev="10800000"/>
                                    </a:lightRig>
                                  </a:scene3d>
                                  <a:sp3d>
                                    <a:bevelT w="27940" h="12700"/>
                                    <a:contourClr>
                                      <a:srgbClr val="DDDDDD"/>
                                    </a:contourClr>
                                  </a:sp3d>
                                </a:bodyPr>
                                <a:lstStyle/>
                                <a:p>
                                  <a:pPr algn="ctr">
                                    <a:defRPr/>
                                  </a:pPr>
                                  <a:r>
                                    <a:rPr lang="ru-RU" sz="5400" b="1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rPr>
                                    <a:t>+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7" name="Прямоугольник 76"/>
                              <p:cNvSpPr/>
                              <p:nvPr/>
                            </p:nvSpPr>
                            <p:spPr>
                              <a:xfrm rot="2202538">
                                <a:off x="3688188" y="2108024"/>
                                <a:ext cx="738955" cy="74997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>
                                  <a:defRPr/>
                                </a:pPr>
                                <a:r>
                                  <a:rPr lang="ru-RU" sz="3200" b="1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rPr>
                                  <a:t>50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5" name="Прямоугольник 74"/>
                            <p:cNvSpPr/>
                            <p:nvPr/>
                          </p:nvSpPr>
                          <p:spPr>
                            <a:xfrm rot="4922632">
                              <a:off x="4155982" y="2875544"/>
                              <a:ext cx="763132" cy="72621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>
                                <a:defRPr/>
                              </a:pPr>
                              <a:r>
                                <a:rPr lang="ru-RU" sz="320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rPr>
                                <a:t>х2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3" name="Прямоугольник 72"/>
                          <p:cNvSpPr/>
                          <p:nvPr/>
                        </p:nvSpPr>
                        <p:spPr>
                          <a:xfrm rot="6308384">
                            <a:off x="4094321" y="3767489"/>
                            <a:ext cx="1026280" cy="72621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>
                              <a:defRPr/>
                            </a:pPr>
                            <a:r>
                              <a:rPr lang="ru-RU" sz="3200" b="1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rPr>
                              <a:t>100</a:t>
                            </a:r>
                          </a:p>
                        </p:txBody>
                      </p:sp>
                    </p:grpSp>
                    <p:sp>
                      <p:nvSpPr>
                        <p:cNvPr id="71" name="Прямоугольник 70"/>
                        <p:cNvSpPr/>
                        <p:nvPr/>
                      </p:nvSpPr>
                      <p:spPr>
                        <a:xfrm rot="8136348">
                          <a:off x="3668832" y="4611948"/>
                          <a:ext cx="1067425" cy="59208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ru-RU" sz="240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rPr>
                            <a:t>шанс</a:t>
                          </a:r>
                        </a:p>
                      </p:txBody>
                    </p:sp>
                  </p:grpSp>
                  <p:sp>
                    <p:nvSpPr>
                      <p:cNvPr id="69" name="Прямоугольник 68"/>
                      <p:cNvSpPr/>
                      <p:nvPr/>
                    </p:nvSpPr>
                    <p:spPr>
                      <a:xfrm rot="9991816">
                        <a:off x="2897977" y="4950622"/>
                        <a:ext cx="993767" cy="7499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>
                          <a:defRPr/>
                        </a:pPr>
                        <a:r>
                          <a:rPr lang="ru-RU" sz="3200" b="1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rPr>
                          <a:t>150</a:t>
                        </a:r>
                      </a:p>
                    </p:txBody>
                  </p:sp>
                </p:grpSp>
                <p:sp>
                  <p:nvSpPr>
                    <p:cNvPr id="67" name="Прямоугольник 66"/>
                    <p:cNvSpPr/>
                    <p:nvPr/>
                  </p:nvSpPr>
                  <p:spPr>
                    <a:xfrm rot="11752548">
                      <a:off x="1951319" y="4933486"/>
                      <a:ext cx="993767" cy="749973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ru-RU" sz="320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200</a:t>
                      </a:r>
                    </a:p>
                  </p:txBody>
                </p:sp>
              </p:grpSp>
              <p:sp>
                <p:nvSpPr>
                  <p:cNvPr id="65" name="Прямоугольник 64"/>
                  <p:cNvSpPr/>
                  <p:nvPr/>
                </p:nvSpPr>
                <p:spPr>
                  <a:xfrm rot="17501029">
                    <a:off x="752495" y="2951406"/>
                    <a:ext cx="1061358" cy="573328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ru-RU" sz="2400" b="1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rPr>
                      <a:t>приз</a:t>
                    </a:r>
                  </a:p>
                </p:txBody>
              </p:sp>
            </p:grpSp>
            <p:sp>
              <p:nvSpPr>
                <p:cNvPr id="63" name="Прямоугольник 62"/>
                <p:cNvSpPr/>
                <p:nvPr/>
              </p:nvSpPr>
              <p:spPr>
                <a:xfrm rot="15408026">
                  <a:off x="805292" y="3744308"/>
                  <a:ext cx="1026280" cy="72621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32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</a:p>
              </p:txBody>
            </p:sp>
          </p:grpSp>
          <p:sp>
            <p:nvSpPr>
              <p:cNvPr id="61" name="Прямоугольник 60"/>
              <p:cNvSpPr/>
              <p:nvPr/>
            </p:nvSpPr>
            <p:spPr>
              <a:xfrm rot="18986304">
                <a:off x="1211821" y="2058386"/>
                <a:ext cx="993767" cy="74997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32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</a:p>
            </p:txBody>
          </p:sp>
        </p:grpSp>
        <p:sp>
          <p:nvSpPr>
            <p:cNvPr id="59" name="Прямоугольник 58"/>
            <p:cNvSpPr/>
            <p:nvPr/>
          </p:nvSpPr>
          <p:spPr>
            <a:xfrm rot="20933116">
              <a:off x="1705156" y="2270071"/>
              <a:ext cx="565762" cy="749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Б</a:t>
              </a:r>
            </a:p>
          </p:txBody>
        </p:sp>
      </p:grpSp>
      <p:sp>
        <p:nvSpPr>
          <p:cNvPr id="80" name="Стрелка вправо">
            <a:hlinkClick r:id="" action="ppaction://hlinkshowjump?jump=nextslide"/>
          </p:cNvPr>
          <p:cNvSpPr/>
          <p:nvPr/>
        </p:nvSpPr>
        <p:spPr>
          <a:xfrm rot="10800000">
            <a:off x="5616674" y="4343848"/>
            <a:ext cx="971550" cy="773113"/>
          </a:xfrm>
          <a:prstGeom prst="rightArrow">
            <a:avLst/>
          </a:prstGeom>
          <a:solidFill>
            <a:srgbClr val="C00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57150" h="38100" prst="artDeco"/>
            </a:sp3d>
          </a:bodyPr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1" name="12-конечная звезда 80"/>
          <p:cNvSpPr/>
          <p:nvPr/>
        </p:nvSpPr>
        <p:spPr>
          <a:xfrm>
            <a:off x="361225" y="4223582"/>
            <a:ext cx="1751861" cy="1615620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1 тур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sp>
        <p:nvSpPr>
          <p:cNvPr id="82" name="Прямоугольная выноска 81"/>
          <p:cNvSpPr/>
          <p:nvPr/>
        </p:nvSpPr>
        <p:spPr>
          <a:xfrm>
            <a:off x="428596" y="1643050"/>
            <a:ext cx="6929486" cy="2786082"/>
          </a:xfrm>
          <a:prstGeom prst="wedgeRectCallout">
            <a:avLst>
              <a:gd name="adj1" fmla="val 48326"/>
              <a:gd name="adj2" fmla="val 5735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Bookman Old Style" pitchFamily="18" charset="0"/>
              </a:rPr>
              <a:t>Еще в десятом веке в Киевской Руси бытовала золотая монета весом 4,3 грамма. Ее название сохранилось в пословице: «Мал …, да дорог». Как называлась монета?</a:t>
            </a:r>
            <a:endParaRPr lang="ru-R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5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2" grpId="0" animBg="1"/>
      <p:bldP spid="8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185311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М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6270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О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2374" y="18531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Н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8478" y="18864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И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4582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С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0686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Т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6790" y="18864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О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74803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6270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2374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8478" y="174803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4582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80686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16790" y="174803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16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А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117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Б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317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В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518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Г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719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Д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20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Е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121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Ё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321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Ж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522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З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23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И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924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Й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16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К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117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Л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317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М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518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Н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719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О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920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П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121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Р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321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С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522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Т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723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У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924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Ф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16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Х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117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Ц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317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Ч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518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Ш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719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Щ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920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Ъ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1121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Ы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321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Ь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522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Э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723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Ю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924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Я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pic>
        <p:nvPicPr>
          <p:cNvPr id="55" name="Рисунок 29" descr="3667_html_m7ebaefa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11821"/>
            <a:ext cx="2862746" cy="35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567471" y="3472542"/>
            <a:ext cx="2967583" cy="3233852"/>
            <a:chOff x="422596" y="2204864"/>
            <a:chExt cx="4033863" cy="4143803"/>
          </a:xfrm>
        </p:grpSpPr>
        <p:grpSp>
          <p:nvGrpSpPr>
            <p:cNvPr id="3" name="Группа 54"/>
            <p:cNvGrpSpPr>
              <a:grpSpLocks/>
            </p:cNvGrpSpPr>
            <p:nvPr/>
          </p:nvGrpSpPr>
          <p:grpSpPr bwMode="auto">
            <a:xfrm>
              <a:off x="422596" y="2204864"/>
              <a:ext cx="4033863" cy="4143803"/>
              <a:chOff x="955325" y="1556792"/>
              <a:chExt cx="4033863" cy="4143803"/>
            </a:xfrm>
          </p:grpSpPr>
          <p:grpSp>
            <p:nvGrpSpPr>
              <p:cNvPr id="11" name="Группа 56"/>
              <p:cNvGrpSpPr>
                <a:grpSpLocks/>
              </p:cNvGrpSpPr>
              <p:nvPr/>
            </p:nvGrpSpPr>
            <p:grpSpPr bwMode="auto">
              <a:xfrm>
                <a:off x="955325" y="1556792"/>
                <a:ext cx="4033863" cy="4143803"/>
                <a:chOff x="955325" y="1556792"/>
                <a:chExt cx="4033863" cy="4143803"/>
              </a:xfrm>
            </p:grpSpPr>
            <p:grpSp>
              <p:nvGrpSpPr>
                <p:cNvPr id="12" name="Группа 60"/>
                <p:cNvGrpSpPr>
                  <a:grpSpLocks/>
                </p:cNvGrpSpPr>
                <p:nvPr/>
              </p:nvGrpSpPr>
              <p:grpSpPr bwMode="auto">
                <a:xfrm>
                  <a:off x="971601" y="1556792"/>
                  <a:ext cx="4017587" cy="4143803"/>
                  <a:chOff x="971601" y="1556792"/>
                  <a:chExt cx="4017587" cy="4143803"/>
                </a:xfrm>
              </p:grpSpPr>
              <p:grpSp>
                <p:nvGrpSpPr>
                  <p:cNvPr id="20" name="Группа 62"/>
                  <p:cNvGrpSpPr>
                    <a:grpSpLocks/>
                  </p:cNvGrpSpPr>
                  <p:nvPr/>
                </p:nvGrpSpPr>
                <p:grpSpPr bwMode="auto">
                  <a:xfrm>
                    <a:off x="971601" y="1556792"/>
                    <a:ext cx="4017587" cy="4143803"/>
                    <a:chOff x="971601" y="1556792"/>
                    <a:chExt cx="4017587" cy="4143803"/>
                  </a:xfrm>
                </p:grpSpPr>
                <p:grpSp>
                  <p:nvGrpSpPr>
                    <p:cNvPr id="21" name="Группа 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1" y="1556792"/>
                      <a:ext cx="4017587" cy="4143803"/>
                      <a:chOff x="971601" y="1556792"/>
                      <a:chExt cx="4017587" cy="4143803"/>
                    </a:xfrm>
                  </p:grpSpPr>
                  <p:grpSp>
                    <p:nvGrpSpPr>
                      <p:cNvPr id="57" name="Группа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1" y="1556792"/>
                        <a:ext cx="4017587" cy="4086049"/>
                        <a:chOff x="971601" y="1556792"/>
                        <a:chExt cx="4017587" cy="4086049"/>
                      </a:xfrm>
                    </p:grpSpPr>
                    <p:grpSp>
                      <p:nvGrpSpPr>
                        <p:cNvPr id="58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1" y="1556792"/>
                          <a:ext cx="4017587" cy="4086049"/>
                          <a:chOff x="971601" y="1556792"/>
                          <a:chExt cx="4017587" cy="4086049"/>
                        </a:xfrm>
                      </p:grpSpPr>
                      <p:grpSp>
                        <p:nvGrpSpPr>
                          <p:cNvPr id="60" name="Группа 7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1" y="1556792"/>
                            <a:ext cx="4017587" cy="4086049"/>
                            <a:chOff x="971601" y="1556792"/>
                            <a:chExt cx="4017587" cy="4086049"/>
                          </a:xfrm>
                        </p:grpSpPr>
                        <p:grpSp>
                          <p:nvGrpSpPr>
                            <p:cNvPr id="62" name="Группа 7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1" y="1556792"/>
                              <a:ext cx="4017587" cy="4086049"/>
                              <a:chOff x="971601" y="1556792"/>
                              <a:chExt cx="4017587" cy="4086049"/>
                            </a:xfrm>
                          </p:grpSpPr>
                          <p:grpSp>
                            <p:nvGrpSpPr>
                              <p:cNvPr id="64" name="Группа 7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1" y="1556792"/>
                                <a:ext cx="4017587" cy="4086049"/>
                                <a:chOff x="827585" y="1526657"/>
                                <a:chExt cx="4017587" cy="4086049"/>
                              </a:xfrm>
                            </p:grpSpPr>
                            <p:pic>
                              <p:nvPicPr>
                                <p:cNvPr id="78" name="Picture 28" descr="оля-ля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clrChange>
                                    <a:clrFrom>
                                      <a:srgbClr val="FFFEBB"/>
                                    </a:clrFrom>
                                    <a:clrTo>
                                      <a:srgbClr val="FFFEBB">
                                        <a:alpha val="0"/>
                                      </a:srgbClr>
                                    </a:clrTo>
                                  </a:clrChange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827585" y="1629635"/>
                                  <a:ext cx="4017587" cy="398307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</p:pic>
                            <p:sp>
                              <p:nvSpPr>
                                <p:cNvPr id="79" name="Прямоугольник 78"/>
                                <p:cNvSpPr/>
                                <p:nvPr/>
                              </p:nvSpPr>
                              <p:spPr>
                                <a:xfrm rot="622995">
                                  <a:off x="2922523" y="1526657"/>
                                  <a:ext cx="548548" cy="92333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  <a:scene3d>
                                    <a:camera prst="orthographicFront"/>
                                    <a:lightRig rig="soft" dir="t">
                                      <a:rot lat="0" lon="0" rev="10800000"/>
                                    </a:lightRig>
                                  </a:scene3d>
                                  <a:sp3d>
                                    <a:bevelT w="27940" h="12700"/>
                                    <a:contourClr>
                                      <a:srgbClr val="DDDDDD"/>
                                    </a:contourClr>
                                  </a:sp3d>
                                </a:bodyPr>
                                <a:lstStyle/>
                                <a:p>
                                  <a:pPr algn="ctr">
                                    <a:defRPr/>
                                  </a:pPr>
                                  <a:r>
                                    <a:rPr lang="ru-RU" sz="5400" b="1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rPr>
                                    <a:t>+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7" name="Прямоугольник 76"/>
                              <p:cNvSpPr/>
                              <p:nvPr/>
                            </p:nvSpPr>
                            <p:spPr>
                              <a:xfrm rot="2202538">
                                <a:off x="3688188" y="2108024"/>
                                <a:ext cx="738955" cy="74997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>
                                  <a:defRPr/>
                                </a:pPr>
                                <a:r>
                                  <a:rPr lang="ru-RU" sz="3200" b="1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rPr>
                                  <a:t>50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5" name="Прямоугольник 74"/>
                            <p:cNvSpPr/>
                            <p:nvPr/>
                          </p:nvSpPr>
                          <p:spPr>
                            <a:xfrm rot="4922632">
                              <a:off x="4155982" y="2875544"/>
                              <a:ext cx="763132" cy="72621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>
                                <a:defRPr/>
                              </a:pPr>
                              <a:r>
                                <a:rPr lang="ru-RU" sz="320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rPr>
                                <a:t>х2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3" name="Прямоугольник 72"/>
                          <p:cNvSpPr/>
                          <p:nvPr/>
                        </p:nvSpPr>
                        <p:spPr>
                          <a:xfrm rot="6308384">
                            <a:off x="4094321" y="3767489"/>
                            <a:ext cx="1026280" cy="72621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>
                              <a:defRPr/>
                            </a:pPr>
                            <a:r>
                              <a:rPr lang="ru-RU" sz="3200" b="1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rPr>
                              <a:t>100</a:t>
                            </a:r>
                          </a:p>
                        </p:txBody>
                      </p:sp>
                    </p:grpSp>
                    <p:sp>
                      <p:nvSpPr>
                        <p:cNvPr id="71" name="Прямоугольник 70"/>
                        <p:cNvSpPr/>
                        <p:nvPr/>
                      </p:nvSpPr>
                      <p:spPr>
                        <a:xfrm rot="8136348">
                          <a:off x="3668832" y="4611948"/>
                          <a:ext cx="1067425" cy="59208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ru-RU" sz="240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rPr>
                            <a:t>шанс</a:t>
                          </a:r>
                        </a:p>
                      </p:txBody>
                    </p:sp>
                  </p:grpSp>
                  <p:sp>
                    <p:nvSpPr>
                      <p:cNvPr id="69" name="Прямоугольник 68"/>
                      <p:cNvSpPr/>
                      <p:nvPr/>
                    </p:nvSpPr>
                    <p:spPr>
                      <a:xfrm rot="9991816">
                        <a:off x="2897977" y="4950622"/>
                        <a:ext cx="993767" cy="7499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>
                          <a:defRPr/>
                        </a:pPr>
                        <a:r>
                          <a:rPr lang="ru-RU" sz="3200" b="1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rPr>
                          <a:t>150</a:t>
                        </a:r>
                      </a:p>
                    </p:txBody>
                  </p:sp>
                </p:grpSp>
                <p:sp>
                  <p:nvSpPr>
                    <p:cNvPr id="67" name="Прямоугольник 66"/>
                    <p:cNvSpPr/>
                    <p:nvPr/>
                  </p:nvSpPr>
                  <p:spPr>
                    <a:xfrm rot="11752548">
                      <a:off x="1951319" y="4933486"/>
                      <a:ext cx="993767" cy="749973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ru-RU" sz="320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200</a:t>
                      </a:r>
                    </a:p>
                  </p:txBody>
                </p:sp>
              </p:grpSp>
              <p:sp>
                <p:nvSpPr>
                  <p:cNvPr id="65" name="Прямоугольник 64"/>
                  <p:cNvSpPr/>
                  <p:nvPr/>
                </p:nvSpPr>
                <p:spPr>
                  <a:xfrm rot="17501029">
                    <a:off x="752495" y="2951406"/>
                    <a:ext cx="1061358" cy="573328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ru-RU" sz="2400" b="1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rPr>
                      <a:t>приз</a:t>
                    </a:r>
                  </a:p>
                </p:txBody>
              </p:sp>
            </p:grpSp>
            <p:sp>
              <p:nvSpPr>
                <p:cNvPr id="63" name="Прямоугольник 62"/>
                <p:cNvSpPr/>
                <p:nvPr/>
              </p:nvSpPr>
              <p:spPr>
                <a:xfrm rot="15408026">
                  <a:off x="805292" y="3744308"/>
                  <a:ext cx="1026280" cy="72621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32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</a:p>
              </p:txBody>
            </p:sp>
          </p:grpSp>
          <p:sp>
            <p:nvSpPr>
              <p:cNvPr id="61" name="Прямоугольник 60"/>
              <p:cNvSpPr/>
              <p:nvPr/>
            </p:nvSpPr>
            <p:spPr>
              <a:xfrm rot="18986304">
                <a:off x="1211821" y="2058386"/>
                <a:ext cx="993767" cy="74997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32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</a:p>
            </p:txBody>
          </p:sp>
        </p:grpSp>
        <p:sp>
          <p:nvSpPr>
            <p:cNvPr id="59" name="Прямоугольник 58"/>
            <p:cNvSpPr/>
            <p:nvPr/>
          </p:nvSpPr>
          <p:spPr>
            <a:xfrm rot="20933116">
              <a:off x="1705156" y="2270071"/>
              <a:ext cx="565762" cy="749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Б</a:t>
              </a:r>
            </a:p>
          </p:txBody>
        </p:sp>
      </p:grpSp>
      <p:sp>
        <p:nvSpPr>
          <p:cNvPr id="80" name="Стрелка вправо">
            <a:hlinkClick r:id="" action="ppaction://hlinkshowjump?jump=nextslide"/>
          </p:cNvPr>
          <p:cNvSpPr/>
          <p:nvPr/>
        </p:nvSpPr>
        <p:spPr>
          <a:xfrm rot="10800000">
            <a:off x="5616674" y="4343848"/>
            <a:ext cx="971550" cy="773113"/>
          </a:xfrm>
          <a:prstGeom prst="rightArrow">
            <a:avLst/>
          </a:prstGeom>
          <a:solidFill>
            <a:srgbClr val="C00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57150" h="38100" prst="artDeco"/>
            </a:sp3d>
          </a:bodyPr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1" name="12-конечная звезда 80"/>
          <p:cNvSpPr/>
          <p:nvPr/>
        </p:nvSpPr>
        <p:spPr>
          <a:xfrm>
            <a:off x="361225" y="4223582"/>
            <a:ext cx="1751861" cy="1615620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2 тур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sp>
        <p:nvSpPr>
          <p:cNvPr id="82" name="Прямоугольная выноска 81"/>
          <p:cNvSpPr/>
          <p:nvPr/>
        </p:nvSpPr>
        <p:spPr>
          <a:xfrm>
            <a:off x="357158" y="1785926"/>
            <a:ext cx="6929486" cy="2786082"/>
          </a:xfrm>
          <a:prstGeom prst="wedgeRectCallout">
            <a:avLst>
              <a:gd name="adj1" fmla="val 48326"/>
              <a:gd name="adj2" fmla="val 5735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Bookman Old Style" pitchFamily="18" charset="0"/>
              </a:rPr>
              <a:t>Как называется украшение, сделанное из денег?</a:t>
            </a:r>
            <a:endParaRPr lang="ru-R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2" grpId="0" animBg="1"/>
      <p:bldP spid="8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185311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Р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3526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У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9630" y="18531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Б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5734" y="18864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Л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1838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Ь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7422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6116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4810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50914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7018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16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А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117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Б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317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В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518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Г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719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Д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20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Е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121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Ё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321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Ж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522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З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23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И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924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Й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16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К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117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Л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317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М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518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Н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719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О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920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П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121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Р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321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С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522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Т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723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У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924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Ф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16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Х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117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Ц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317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Ч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518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Ш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719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Щ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920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Ъ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1121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Ы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321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Ь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522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Э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723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Ю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924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Я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pic>
        <p:nvPicPr>
          <p:cNvPr id="55" name="Рисунок 29" descr="3667_html_m7ebaefa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254" y="3392398"/>
            <a:ext cx="2862746" cy="35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567471" y="3472542"/>
            <a:ext cx="2967583" cy="3233852"/>
            <a:chOff x="422596" y="2204864"/>
            <a:chExt cx="4033864" cy="4143803"/>
          </a:xfrm>
        </p:grpSpPr>
        <p:grpSp>
          <p:nvGrpSpPr>
            <p:cNvPr id="3" name="Группа 54"/>
            <p:cNvGrpSpPr>
              <a:grpSpLocks/>
            </p:cNvGrpSpPr>
            <p:nvPr/>
          </p:nvGrpSpPr>
          <p:grpSpPr bwMode="auto">
            <a:xfrm>
              <a:off x="422596" y="2204864"/>
              <a:ext cx="4033864" cy="4143803"/>
              <a:chOff x="955325" y="1556792"/>
              <a:chExt cx="4033864" cy="4143803"/>
            </a:xfrm>
          </p:grpSpPr>
          <p:grpSp>
            <p:nvGrpSpPr>
              <p:cNvPr id="9" name="Группа 56"/>
              <p:cNvGrpSpPr>
                <a:grpSpLocks/>
              </p:cNvGrpSpPr>
              <p:nvPr/>
            </p:nvGrpSpPr>
            <p:grpSpPr bwMode="auto">
              <a:xfrm>
                <a:off x="955325" y="1556792"/>
                <a:ext cx="4033864" cy="4143803"/>
                <a:chOff x="955325" y="1556792"/>
                <a:chExt cx="4033864" cy="4143803"/>
              </a:xfrm>
            </p:grpSpPr>
            <p:grpSp>
              <p:nvGrpSpPr>
                <p:cNvPr id="10" name="Группа 60"/>
                <p:cNvGrpSpPr>
                  <a:grpSpLocks/>
                </p:cNvGrpSpPr>
                <p:nvPr/>
              </p:nvGrpSpPr>
              <p:grpSpPr bwMode="auto">
                <a:xfrm>
                  <a:off x="971603" y="1556792"/>
                  <a:ext cx="4017586" cy="4143803"/>
                  <a:chOff x="971603" y="1556792"/>
                  <a:chExt cx="4017586" cy="4143803"/>
                </a:xfrm>
              </p:grpSpPr>
              <p:grpSp>
                <p:nvGrpSpPr>
                  <p:cNvPr id="11" name="Группа 62"/>
                  <p:cNvGrpSpPr>
                    <a:grpSpLocks/>
                  </p:cNvGrpSpPr>
                  <p:nvPr/>
                </p:nvGrpSpPr>
                <p:grpSpPr bwMode="auto">
                  <a:xfrm>
                    <a:off x="971603" y="1556792"/>
                    <a:ext cx="4017586" cy="4143803"/>
                    <a:chOff x="971603" y="1556792"/>
                    <a:chExt cx="4017586" cy="4143803"/>
                  </a:xfrm>
                </p:grpSpPr>
                <p:grpSp>
                  <p:nvGrpSpPr>
                    <p:cNvPr id="12" name="Группа 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3" y="1556792"/>
                      <a:ext cx="4017586" cy="4143803"/>
                      <a:chOff x="971603" y="1556792"/>
                      <a:chExt cx="4017586" cy="4143803"/>
                    </a:xfrm>
                  </p:grpSpPr>
                  <p:grpSp>
                    <p:nvGrpSpPr>
                      <p:cNvPr id="14" name="Группа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3" y="1556792"/>
                        <a:ext cx="4017586" cy="4086048"/>
                        <a:chOff x="971603" y="1556792"/>
                        <a:chExt cx="4017586" cy="4086048"/>
                      </a:xfrm>
                    </p:grpSpPr>
                    <p:grpSp>
                      <p:nvGrpSpPr>
                        <p:cNvPr id="15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3" y="1556792"/>
                          <a:ext cx="4017586" cy="4086048"/>
                          <a:chOff x="971603" y="1556792"/>
                          <a:chExt cx="4017586" cy="4086048"/>
                        </a:xfrm>
                      </p:grpSpPr>
                      <p:grpSp>
                        <p:nvGrpSpPr>
                          <p:cNvPr id="20" name="Группа 7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3" y="1556792"/>
                            <a:ext cx="4017586" cy="4086048"/>
                            <a:chOff x="971603" y="1556792"/>
                            <a:chExt cx="4017586" cy="4086048"/>
                          </a:xfrm>
                        </p:grpSpPr>
                        <p:grpSp>
                          <p:nvGrpSpPr>
                            <p:cNvPr id="21" name="Группа 7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3" y="1556792"/>
                              <a:ext cx="4017586" cy="4086048"/>
                              <a:chOff x="971603" y="1556792"/>
                              <a:chExt cx="4017586" cy="4086048"/>
                            </a:xfrm>
                          </p:grpSpPr>
                          <p:grpSp>
                            <p:nvGrpSpPr>
                              <p:cNvPr id="57" name="Группа 7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3" y="1556792"/>
                                <a:ext cx="4017586" cy="4086048"/>
                                <a:chOff x="827587" y="1526657"/>
                                <a:chExt cx="4017586" cy="4086048"/>
                              </a:xfrm>
                            </p:grpSpPr>
                            <p:pic>
                              <p:nvPicPr>
                                <p:cNvPr id="78" name="Picture 28" descr="оля-ля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clrChange>
                                    <a:clrFrom>
                                      <a:srgbClr val="FFFEBB"/>
                                    </a:clrFrom>
                                    <a:clrTo>
                                      <a:srgbClr val="FFFEBB">
                                        <a:alpha val="0"/>
                                      </a:srgbClr>
                                    </a:clrTo>
                                  </a:clrChange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827587" y="1629635"/>
                                  <a:ext cx="4017586" cy="398307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</p:pic>
                            <p:sp>
                              <p:nvSpPr>
                                <p:cNvPr id="79" name="Прямоугольник 78"/>
                                <p:cNvSpPr/>
                                <p:nvPr/>
                              </p:nvSpPr>
                              <p:spPr>
                                <a:xfrm rot="622995">
                                  <a:off x="2922523" y="1526657"/>
                                  <a:ext cx="548548" cy="92333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  <a:scene3d>
                                    <a:camera prst="orthographicFront"/>
                                    <a:lightRig rig="soft" dir="t">
                                      <a:rot lat="0" lon="0" rev="10800000"/>
                                    </a:lightRig>
                                  </a:scene3d>
                                  <a:sp3d>
                                    <a:bevelT w="27940" h="12700"/>
                                    <a:contourClr>
                                      <a:srgbClr val="DDDDDD"/>
                                    </a:contourClr>
                                  </a:sp3d>
                                </a:bodyPr>
                                <a:lstStyle/>
                                <a:p>
                                  <a:pPr algn="ctr">
                                    <a:defRPr/>
                                  </a:pPr>
                                  <a:r>
                                    <a:rPr lang="ru-RU" sz="5400" b="1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rPr>
                                    <a:t>+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7" name="Прямоугольник 76"/>
                              <p:cNvSpPr/>
                              <p:nvPr/>
                            </p:nvSpPr>
                            <p:spPr>
                              <a:xfrm rot="2202538">
                                <a:off x="3688188" y="2108024"/>
                                <a:ext cx="738955" cy="74997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>
                                  <a:defRPr/>
                                </a:pPr>
                                <a:r>
                                  <a:rPr lang="ru-RU" sz="3200" b="1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rPr>
                                  <a:t>50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5" name="Прямоугольник 74"/>
                            <p:cNvSpPr/>
                            <p:nvPr/>
                          </p:nvSpPr>
                          <p:spPr>
                            <a:xfrm rot="4922632">
                              <a:off x="4155982" y="2875544"/>
                              <a:ext cx="763132" cy="72621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>
                                <a:defRPr/>
                              </a:pPr>
                              <a:r>
                                <a:rPr lang="ru-RU" sz="320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rPr>
                                <a:t>х2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3" name="Прямоугольник 72"/>
                          <p:cNvSpPr/>
                          <p:nvPr/>
                        </p:nvSpPr>
                        <p:spPr>
                          <a:xfrm rot="6308384">
                            <a:off x="4094321" y="3767489"/>
                            <a:ext cx="1026280" cy="72621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>
                              <a:defRPr/>
                            </a:pPr>
                            <a:r>
                              <a:rPr lang="ru-RU" sz="3200" b="1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rPr>
                              <a:t>100</a:t>
                            </a:r>
                          </a:p>
                        </p:txBody>
                      </p:sp>
                    </p:grpSp>
                    <p:sp>
                      <p:nvSpPr>
                        <p:cNvPr id="71" name="Прямоугольник 70"/>
                        <p:cNvSpPr/>
                        <p:nvPr/>
                      </p:nvSpPr>
                      <p:spPr>
                        <a:xfrm rot="8136348">
                          <a:off x="3668832" y="4611948"/>
                          <a:ext cx="1067425" cy="59208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ru-RU" sz="240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rPr>
                            <a:t>шанс</a:t>
                          </a:r>
                        </a:p>
                      </p:txBody>
                    </p:sp>
                  </p:grpSp>
                  <p:sp>
                    <p:nvSpPr>
                      <p:cNvPr id="69" name="Прямоугольник 68"/>
                      <p:cNvSpPr/>
                      <p:nvPr/>
                    </p:nvSpPr>
                    <p:spPr>
                      <a:xfrm rot="9991816">
                        <a:off x="2897977" y="4950622"/>
                        <a:ext cx="993767" cy="7499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>
                          <a:defRPr/>
                        </a:pPr>
                        <a:r>
                          <a:rPr lang="ru-RU" sz="3200" b="1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rPr>
                          <a:t>150</a:t>
                        </a:r>
                      </a:p>
                    </p:txBody>
                  </p:sp>
                </p:grpSp>
                <p:sp>
                  <p:nvSpPr>
                    <p:cNvPr id="67" name="Прямоугольник 66"/>
                    <p:cNvSpPr/>
                    <p:nvPr/>
                  </p:nvSpPr>
                  <p:spPr>
                    <a:xfrm rot="11752548">
                      <a:off x="1951319" y="4933486"/>
                      <a:ext cx="993767" cy="749973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ru-RU" sz="320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200</a:t>
                      </a:r>
                    </a:p>
                  </p:txBody>
                </p:sp>
              </p:grpSp>
              <p:sp>
                <p:nvSpPr>
                  <p:cNvPr id="65" name="Прямоугольник 64"/>
                  <p:cNvSpPr/>
                  <p:nvPr/>
                </p:nvSpPr>
                <p:spPr>
                  <a:xfrm rot="17501029">
                    <a:off x="752495" y="2951406"/>
                    <a:ext cx="1061358" cy="573328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ru-RU" sz="2400" b="1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rPr>
                      <a:t>приз</a:t>
                    </a:r>
                  </a:p>
                </p:txBody>
              </p:sp>
            </p:grpSp>
            <p:sp>
              <p:nvSpPr>
                <p:cNvPr id="63" name="Прямоугольник 62"/>
                <p:cNvSpPr/>
                <p:nvPr/>
              </p:nvSpPr>
              <p:spPr>
                <a:xfrm rot="15408026">
                  <a:off x="805292" y="3744308"/>
                  <a:ext cx="1026280" cy="72621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32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</a:p>
              </p:txBody>
            </p:sp>
          </p:grpSp>
          <p:sp>
            <p:nvSpPr>
              <p:cNvPr id="61" name="Прямоугольник 60"/>
              <p:cNvSpPr/>
              <p:nvPr/>
            </p:nvSpPr>
            <p:spPr>
              <a:xfrm rot="18986304">
                <a:off x="1211821" y="2058386"/>
                <a:ext cx="993767" cy="74997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32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</a:p>
            </p:txBody>
          </p:sp>
        </p:grpSp>
        <p:sp>
          <p:nvSpPr>
            <p:cNvPr id="59" name="Прямоугольник 58"/>
            <p:cNvSpPr/>
            <p:nvPr/>
          </p:nvSpPr>
          <p:spPr>
            <a:xfrm rot="20933116">
              <a:off x="1705156" y="2270071"/>
              <a:ext cx="565762" cy="749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Б</a:t>
              </a:r>
            </a:p>
          </p:txBody>
        </p:sp>
      </p:grpSp>
      <p:sp>
        <p:nvSpPr>
          <p:cNvPr id="80" name="Стрелка вправо">
            <a:hlinkClick r:id="" action="ppaction://hlinkshowjump?jump=nextslide"/>
          </p:cNvPr>
          <p:cNvSpPr/>
          <p:nvPr/>
        </p:nvSpPr>
        <p:spPr>
          <a:xfrm rot="10800000">
            <a:off x="5643570" y="4572008"/>
            <a:ext cx="971550" cy="773113"/>
          </a:xfrm>
          <a:prstGeom prst="rightArrow">
            <a:avLst/>
          </a:prstGeom>
          <a:solidFill>
            <a:srgbClr val="C00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57150" h="38100" prst="artDeco"/>
            </a:sp3d>
          </a:bodyPr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1" name="12-конечная звезда 80"/>
          <p:cNvSpPr/>
          <p:nvPr/>
        </p:nvSpPr>
        <p:spPr>
          <a:xfrm>
            <a:off x="361225" y="4223582"/>
            <a:ext cx="1751861" cy="1615620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3 тур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sp>
        <p:nvSpPr>
          <p:cNvPr id="82" name="Прямоугольная выноска 81"/>
          <p:cNvSpPr/>
          <p:nvPr/>
        </p:nvSpPr>
        <p:spPr>
          <a:xfrm>
            <a:off x="214282" y="2214554"/>
            <a:ext cx="6929486" cy="2786082"/>
          </a:xfrm>
          <a:prstGeom prst="wedgeRectCallout">
            <a:avLst>
              <a:gd name="adj1" fmla="val 48326"/>
              <a:gd name="adj2" fmla="val 5735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Bookman Old Style" pitchFamily="18" charset="0"/>
              </a:rPr>
              <a:t>В Древней Руси мерой цены служили золотые (серебряные) бруски. Если вещь стоила меньше, чем стоил брусок, то от него рубили такую часть, которая была нужна. Как называлась одна такая отрубленная часть?</a:t>
            </a:r>
            <a:endParaRPr lang="ru-R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82" grpId="0" animBg="1"/>
      <p:bldP spid="8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5542" y="185311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Г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646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Р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7750" y="18531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О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93854" y="18864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Ш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7772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5896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4590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16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А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117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Б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317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В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518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Г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719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Д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20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Е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121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Ё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321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Ж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522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З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23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И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924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Й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16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К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117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Л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317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М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518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Н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719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О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920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П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121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Р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321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С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522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Т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723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У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924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Ф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16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Х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117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Ц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317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Ч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518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Ш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719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Щ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920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Ъ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1121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Ы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321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Ь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522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Э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723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Ю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924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Я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pic>
        <p:nvPicPr>
          <p:cNvPr id="55" name="Рисунок 29" descr="3667_html_m7ebaefa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254" y="3392398"/>
            <a:ext cx="2862746" cy="35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567471" y="3472542"/>
            <a:ext cx="2967583" cy="3233852"/>
            <a:chOff x="422596" y="2204864"/>
            <a:chExt cx="4033864" cy="4143803"/>
          </a:xfrm>
        </p:grpSpPr>
        <p:grpSp>
          <p:nvGrpSpPr>
            <p:cNvPr id="3" name="Группа 54"/>
            <p:cNvGrpSpPr>
              <a:grpSpLocks/>
            </p:cNvGrpSpPr>
            <p:nvPr/>
          </p:nvGrpSpPr>
          <p:grpSpPr bwMode="auto">
            <a:xfrm>
              <a:off x="422596" y="2204864"/>
              <a:ext cx="4033864" cy="4143803"/>
              <a:chOff x="955325" y="1556792"/>
              <a:chExt cx="4033864" cy="4143803"/>
            </a:xfrm>
          </p:grpSpPr>
          <p:grpSp>
            <p:nvGrpSpPr>
              <p:cNvPr id="8" name="Группа 56"/>
              <p:cNvGrpSpPr>
                <a:grpSpLocks/>
              </p:cNvGrpSpPr>
              <p:nvPr/>
            </p:nvGrpSpPr>
            <p:grpSpPr bwMode="auto">
              <a:xfrm>
                <a:off x="955325" y="1556792"/>
                <a:ext cx="4033864" cy="4143803"/>
                <a:chOff x="955325" y="1556792"/>
                <a:chExt cx="4033864" cy="4143803"/>
              </a:xfrm>
            </p:grpSpPr>
            <p:grpSp>
              <p:nvGrpSpPr>
                <p:cNvPr id="9" name="Группа 60"/>
                <p:cNvGrpSpPr>
                  <a:grpSpLocks/>
                </p:cNvGrpSpPr>
                <p:nvPr/>
              </p:nvGrpSpPr>
              <p:grpSpPr bwMode="auto">
                <a:xfrm>
                  <a:off x="971603" y="1556792"/>
                  <a:ext cx="4017586" cy="4143803"/>
                  <a:chOff x="971603" y="1556792"/>
                  <a:chExt cx="4017586" cy="4143803"/>
                </a:xfrm>
              </p:grpSpPr>
              <p:grpSp>
                <p:nvGrpSpPr>
                  <p:cNvPr id="10" name="Группа 62"/>
                  <p:cNvGrpSpPr>
                    <a:grpSpLocks/>
                  </p:cNvGrpSpPr>
                  <p:nvPr/>
                </p:nvGrpSpPr>
                <p:grpSpPr bwMode="auto">
                  <a:xfrm>
                    <a:off x="971603" y="1556792"/>
                    <a:ext cx="4017586" cy="4143803"/>
                    <a:chOff x="971603" y="1556792"/>
                    <a:chExt cx="4017586" cy="4143803"/>
                  </a:xfrm>
                </p:grpSpPr>
                <p:grpSp>
                  <p:nvGrpSpPr>
                    <p:cNvPr id="11" name="Группа 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3" y="1556792"/>
                      <a:ext cx="4017586" cy="4143803"/>
                      <a:chOff x="971603" y="1556792"/>
                      <a:chExt cx="4017586" cy="4143803"/>
                    </a:xfrm>
                  </p:grpSpPr>
                  <p:grpSp>
                    <p:nvGrpSpPr>
                      <p:cNvPr id="12" name="Группа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3" y="1556792"/>
                        <a:ext cx="4017586" cy="4086048"/>
                        <a:chOff x="971603" y="1556792"/>
                        <a:chExt cx="4017586" cy="4086048"/>
                      </a:xfrm>
                    </p:grpSpPr>
                    <p:grpSp>
                      <p:nvGrpSpPr>
                        <p:cNvPr id="14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3" y="1556792"/>
                          <a:ext cx="4017586" cy="4086048"/>
                          <a:chOff x="971603" y="1556792"/>
                          <a:chExt cx="4017586" cy="4086048"/>
                        </a:xfrm>
                      </p:grpSpPr>
                      <p:grpSp>
                        <p:nvGrpSpPr>
                          <p:cNvPr id="15" name="Группа 7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3" y="1556792"/>
                            <a:ext cx="4017586" cy="4086048"/>
                            <a:chOff x="971603" y="1556792"/>
                            <a:chExt cx="4017586" cy="4086048"/>
                          </a:xfrm>
                        </p:grpSpPr>
                        <p:grpSp>
                          <p:nvGrpSpPr>
                            <p:cNvPr id="19" name="Группа 7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3" y="1556792"/>
                              <a:ext cx="4017586" cy="4086048"/>
                              <a:chOff x="971603" y="1556792"/>
                              <a:chExt cx="4017586" cy="4086048"/>
                            </a:xfrm>
                          </p:grpSpPr>
                          <p:grpSp>
                            <p:nvGrpSpPr>
                              <p:cNvPr id="20" name="Группа 7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3" y="1556792"/>
                                <a:ext cx="4017586" cy="4086048"/>
                                <a:chOff x="827587" y="1526657"/>
                                <a:chExt cx="4017586" cy="4086048"/>
                              </a:xfrm>
                            </p:grpSpPr>
                            <p:pic>
                              <p:nvPicPr>
                                <p:cNvPr id="78" name="Picture 28" descr="оля-ля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clrChange>
                                    <a:clrFrom>
                                      <a:srgbClr val="FFFEBB"/>
                                    </a:clrFrom>
                                    <a:clrTo>
                                      <a:srgbClr val="FFFEBB">
                                        <a:alpha val="0"/>
                                      </a:srgbClr>
                                    </a:clrTo>
                                  </a:clrChange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827587" y="1629635"/>
                                  <a:ext cx="4017586" cy="398307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</p:pic>
                            <p:sp>
                              <p:nvSpPr>
                                <p:cNvPr id="79" name="Прямоугольник 78"/>
                                <p:cNvSpPr/>
                                <p:nvPr/>
                              </p:nvSpPr>
                              <p:spPr>
                                <a:xfrm rot="622995">
                                  <a:off x="2922523" y="1526657"/>
                                  <a:ext cx="548548" cy="92333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  <a:scene3d>
                                    <a:camera prst="orthographicFront"/>
                                    <a:lightRig rig="soft" dir="t">
                                      <a:rot lat="0" lon="0" rev="10800000"/>
                                    </a:lightRig>
                                  </a:scene3d>
                                  <a:sp3d>
                                    <a:bevelT w="27940" h="12700"/>
                                    <a:contourClr>
                                      <a:srgbClr val="DDDDDD"/>
                                    </a:contourClr>
                                  </a:sp3d>
                                </a:bodyPr>
                                <a:lstStyle/>
                                <a:p>
                                  <a:pPr algn="ctr">
                                    <a:defRPr/>
                                  </a:pPr>
                                  <a:r>
                                    <a:rPr lang="ru-RU" sz="5400" b="1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rPr>
                                    <a:t>+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7" name="Прямоугольник 76"/>
                              <p:cNvSpPr/>
                              <p:nvPr/>
                            </p:nvSpPr>
                            <p:spPr>
                              <a:xfrm rot="2202538">
                                <a:off x="3688188" y="2108024"/>
                                <a:ext cx="738955" cy="74997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>
                                  <a:defRPr/>
                                </a:pPr>
                                <a:r>
                                  <a:rPr lang="ru-RU" sz="3200" b="1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rPr>
                                  <a:t>50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5" name="Прямоугольник 74"/>
                            <p:cNvSpPr/>
                            <p:nvPr/>
                          </p:nvSpPr>
                          <p:spPr>
                            <a:xfrm rot="4922632">
                              <a:off x="4155982" y="2875544"/>
                              <a:ext cx="763132" cy="72621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>
                                <a:defRPr/>
                              </a:pPr>
                              <a:r>
                                <a:rPr lang="ru-RU" sz="320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rPr>
                                <a:t>х2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3" name="Прямоугольник 72"/>
                          <p:cNvSpPr/>
                          <p:nvPr/>
                        </p:nvSpPr>
                        <p:spPr>
                          <a:xfrm rot="6308384">
                            <a:off x="4094321" y="3767489"/>
                            <a:ext cx="1026280" cy="72621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>
                              <a:defRPr/>
                            </a:pPr>
                            <a:r>
                              <a:rPr lang="ru-RU" sz="3200" b="1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rPr>
                              <a:t>100</a:t>
                            </a:r>
                          </a:p>
                        </p:txBody>
                      </p:sp>
                    </p:grpSp>
                    <p:sp>
                      <p:nvSpPr>
                        <p:cNvPr id="71" name="Прямоугольник 70"/>
                        <p:cNvSpPr/>
                        <p:nvPr/>
                      </p:nvSpPr>
                      <p:spPr>
                        <a:xfrm rot="8136348">
                          <a:off x="3668832" y="4611948"/>
                          <a:ext cx="1067425" cy="59208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ru-RU" sz="240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rPr>
                            <a:t>шанс</a:t>
                          </a:r>
                        </a:p>
                      </p:txBody>
                    </p:sp>
                  </p:grpSp>
                  <p:sp>
                    <p:nvSpPr>
                      <p:cNvPr id="69" name="Прямоугольник 68"/>
                      <p:cNvSpPr/>
                      <p:nvPr/>
                    </p:nvSpPr>
                    <p:spPr>
                      <a:xfrm rot="9991816">
                        <a:off x="2897977" y="4950622"/>
                        <a:ext cx="993767" cy="7499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>
                          <a:defRPr/>
                        </a:pPr>
                        <a:r>
                          <a:rPr lang="ru-RU" sz="3200" b="1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rPr>
                          <a:t>150</a:t>
                        </a:r>
                      </a:p>
                    </p:txBody>
                  </p:sp>
                </p:grpSp>
                <p:sp>
                  <p:nvSpPr>
                    <p:cNvPr id="67" name="Прямоугольник 66"/>
                    <p:cNvSpPr/>
                    <p:nvPr/>
                  </p:nvSpPr>
                  <p:spPr>
                    <a:xfrm rot="11752548">
                      <a:off x="1951319" y="4933486"/>
                      <a:ext cx="993767" cy="749973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ru-RU" sz="320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200</a:t>
                      </a:r>
                    </a:p>
                  </p:txBody>
                </p:sp>
              </p:grpSp>
              <p:sp>
                <p:nvSpPr>
                  <p:cNvPr id="65" name="Прямоугольник 64"/>
                  <p:cNvSpPr/>
                  <p:nvPr/>
                </p:nvSpPr>
                <p:spPr>
                  <a:xfrm rot="17501029">
                    <a:off x="752495" y="2951406"/>
                    <a:ext cx="1061358" cy="573328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ru-RU" sz="2400" b="1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rPr>
                      <a:t>приз</a:t>
                    </a:r>
                  </a:p>
                </p:txBody>
              </p:sp>
            </p:grpSp>
            <p:sp>
              <p:nvSpPr>
                <p:cNvPr id="63" name="Прямоугольник 62"/>
                <p:cNvSpPr/>
                <p:nvPr/>
              </p:nvSpPr>
              <p:spPr>
                <a:xfrm rot="15408026">
                  <a:off x="805292" y="3744308"/>
                  <a:ext cx="1026280" cy="72621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32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</a:p>
              </p:txBody>
            </p:sp>
          </p:grpSp>
          <p:sp>
            <p:nvSpPr>
              <p:cNvPr id="61" name="Прямоугольник 60"/>
              <p:cNvSpPr/>
              <p:nvPr/>
            </p:nvSpPr>
            <p:spPr>
              <a:xfrm rot="18986304">
                <a:off x="1211821" y="2058386"/>
                <a:ext cx="993767" cy="74997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32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</a:p>
            </p:txBody>
          </p:sp>
        </p:grpSp>
        <p:sp>
          <p:nvSpPr>
            <p:cNvPr id="59" name="Прямоугольник 58"/>
            <p:cNvSpPr/>
            <p:nvPr/>
          </p:nvSpPr>
          <p:spPr>
            <a:xfrm rot="20933116">
              <a:off x="1705156" y="2270071"/>
              <a:ext cx="565762" cy="749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Б</a:t>
              </a:r>
            </a:p>
          </p:txBody>
        </p:sp>
      </p:grpSp>
      <p:sp>
        <p:nvSpPr>
          <p:cNvPr id="80" name="Стрелка вправо">
            <a:hlinkClick r:id="" action="ppaction://hlinkshowjump?jump=nextslide"/>
          </p:cNvPr>
          <p:cNvSpPr/>
          <p:nvPr/>
        </p:nvSpPr>
        <p:spPr>
          <a:xfrm rot="10800000">
            <a:off x="5643570" y="4572008"/>
            <a:ext cx="971550" cy="773113"/>
          </a:xfrm>
          <a:prstGeom prst="rightArrow">
            <a:avLst/>
          </a:prstGeom>
          <a:solidFill>
            <a:srgbClr val="C00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57150" h="38100" prst="artDeco"/>
            </a:sp3d>
          </a:bodyPr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1" name="12-конечная звезда 80"/>
          <p:cNvSpPr/>
          <p:nvPr/>
        </p:nvSpPr>
        <p:spPr>
          <a:xfrm>
            <a:off x="361225" y="4223582"/>
            <a:ext cx="1751861" cy="1615620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omic Sans MS" panose="030F0702030302020204" pitchFamily="66" charset="0"/>
              </a:rPr>
              <a:t>ПОЛУФИНАЛ</a:t>
            </a:r>
            <a:endParaRPr lang="ru-RU" sz="1600" dirty="0">
              <a:latin typeface="Comic Sans MS" panose="030F0702030302020204" pitchFamily="66" charset="0"/>
            </a:endParaRPr>
          </a:p>
        </p:txBody>
      </p:sp>
      <p:sp>
        <p:nvSpPr>
          <p:cNvPr id="82" name="Прямоугольная выноска 81"/>
          <p:cNvSpPr/>
          <p:nvPr/>
        </p:nvSpPr>
        <p:spPr>
          <a:xfrm>
            <a:off x="285720" y="1714488"/>
            <a:ext cx="6929486" cy="2786082"/>
          </a:xfrm>
          <a:prstGeom prst="wedgeRectCallout">
            <a:avLst>
              <a:gd name="adj1" fmla="val 48326"/>
              <a:gd name="adj2" fmla="val 5735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Bookman Old Style" pitchFamily="18" charset="0"/>
              </a:rPr>
              <a:t>Какая монета на Руси стоила 2 копейки? </a:t>
            </a:r>
            <a:endParaRPr lang="ru-R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2" grpId="0" animBg="1"/>
      <p:bldP spid="8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85311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Н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328" y="190572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У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432" y="18531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М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5536" y="188640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И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9454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07578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36272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376" y="176735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16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А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117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Б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317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В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518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Г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719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Д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20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Е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1211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Ё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3219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Ж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5227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З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235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И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92432" y="1700808"/>
            <a:ext cx="468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Й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16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К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117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Л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317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М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518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Н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719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О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920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П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1211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Р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3219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С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5227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Т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7235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У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92432" y="2276872"/>
            <a:ext cx="468000" cy="46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Ф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16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Х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117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Ц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317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Ч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518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Ш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719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Щ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920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Ъ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11211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Ы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3219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Ь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5227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Э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7235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Ю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92432" y="2852936"/>
            <a:ext cx="468000" cy="46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Я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  <p:pic>
        <p:nvPicPr>
          <p:cNvPr id="55" name="Рисунок 29" descr="3667_html_m7ebaefa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254" y="3392398"/>
            <a:ext cx="2862746" cy="35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567471" y="3472542"/>
            <a:ext cx="2967583" cy="3233852"/>
            <a:chOff x="422596" y="2204864"/>
            <a:chExt cx="4033864" cy="4143803"/>
          </a:xfrm>
        </p:grpSpPr>
        <p:grpSp>
          <p:nvGrpSpPr>
            <p:cNvPr id="3" name="Группа 54"/>
            <p:cNvGrpSpPr>
              <a:grpSpLocks/>
            </p:cNvGrpSpPr>
            <p:nvPr/>
          </p:nvGrpSpPr>
          <p:grpSpPr bwMode="auto">
            <a:xfrm>
              <a:off x="422596" y="2204864"/>
              <a:ext cx="4033864" cy="4143803"/>
              <a:chOff x="955325" y="1556792"/>
              <a:chExt cx="4033864" cy="4143803"/>
            </a:xfrm>
          </p:grpSpPr>
          <p:grpSp>
            <p:nvGrpSpPr>
              <p:cNvPr id="8" name="Группа 56"/>
              <p:cNvGrpSpPr>
                <a:grpSpLocks/>
              </p:cNvGrpSpPr>
              <p:nvPr/>
            </p:nvGrpSpPr>
            <p:grpSpPr bwMode="auto">
              <a:xfrm>
                <a:off x="955325" y="1556792"/>
                <a:ext cx="4033864" cy="4143803"/>
                <a:chOff x="955325" y="1556792"/>
                <a:chExt cx="4033864" cy="4143803"/>
              </a:xfrm>
            </p:grpSpPr>
            <p:grpSp>
              <p:nvGrpSpPr>
                <p:cNvPr id="9" name="Группа 60"/>
                <p:cNvGrpSpPr>
                  <a:grpSpLocks/>
                </p:cNvGrpSpPr>
                <p:nvPr/>
              </p:nvGrpSpPr>
              <p:grpSpPr bwMode="auto">
                <a:xfrm>
                  <a:off x="971603" y="1556792"/>
                  <a:ext cx="4017586" cy="4143803"/>
                  <a:chOff x="971603" y="1556792"/>
                  <a:chExt cx="4017586" cy="4143803"/>
                </a:xfrm>
              </p:grpSpPr>
              <p:grpSp>
                <p:nvGrpSpPr>
                  <p:cNvPr id="10" name="Группа 62"/>
                  <p:cNvGrpSpPr>
                    <a:grpSpLocks/>
                  </p:cNvGrpSpPr>
                  <p:nvPr/>
                </p:nvGrpSpPr>
                <p:grpSpPr bwMode="auto">
                  <a:xfrm>
                    <a:off x="971603" y="1556792"/>
                    <a:ext cx="4017586" cy="4143803"/>
                    <a:chOff x="971603" y="1556792"/>
                    <a:chExt cx="4017586" cy="4143803"/>
                  </a:xfrm>
                </p:grpSpPr>
                <p:grpSp>
                  <p:nvGrpSpPr>
                    <p:cNvPr id="11" name="Группа 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3" y="1556792"/>
                      <a:ext cx="4017586" cy="4143803"/>
                      <a:chOff x="971603" y="1556792"/>
                      <a:chExt cx="4017586" cy="4143803"/>
                    </a:xfrm>
                  </p:grpSpPr>
                  <p:grpSp>
                    <p:nvGrpSpPr>
                      <p:cNvPr id="12" name="Группа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3" y="1556792"/>
                        <a:ext cx="4017586" cy="4086048"/>
                        <a:chOff x="971603" y="1556792"/>
                        <a:chExt cx="4017586" cy="4086048"/>
                      </a:xfrm>
                    </p:grpSpPr>
                    <p:grpSp>
                      <p:nvGrpSpPr>
                        <p:cNvPr id="14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3" y="1556792"/>
                          <a:ext cx="4017586" cy="4086048"/>
                          <a:chOff x="971603" y="1556792"/>
                          <a:chExt cx="4017586" cy="4086048"/>
                        </a:xfrm>
                      </p:grpSpPr>
                      <p:grpSp>
                        <p:nvGrpSpPr>
                          <p:cNvPr id="15" name="Группа 7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3" y="1556792"/>
                            <a:ext cx="4017586" cy="4086048"/>
                            <a:chOff x="971603" y="1556792"/>
                            <a:chExt cx="4017586" cy="4086048"/>
                          </a:xfrm>
                        </p:grpSpPr>
                        <p:grpSp>
                          <p:nvGrpSpPr>
                            <p:cNvPr id="19" name="Группа 7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3" y="1556792"/>
                              <a:ext cx="4017586" cy="4086048"/>
                              <a:chOff x="971603" y="1556792"/>
                              <a:chExt cx="4017586" cy="4086048"/>
                            </a:xfrm>
                          </p:grpSpPr>
                          <p:grpSp>
                            <p:nvGrpSpPr>
                              <p:cNvPr id="20" name="Группа 7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3" y="1556792"/>
                                <a:ext cx="4017586" cy="4086048"/>
                                <a:chOff x="827587" y="1526657"/>
                                <a:chExt cx="4017586" cy="4086048"/>
                              </a:xfrm>
                            </p:grpSpPr>
                            <p:pic>
                              <p:nvPicPr>
                                <p:cNvPr id="78" name="Picture 28" descr="оля-ля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clrChange>
                                    <a:clrFrom>
                                      <a:srgbClr val="FFFEBB"/>
                                    </a:clrFrom>
                                    <a:clrTo>
                                      <a:srgbClr val="FFFEBB">
                                        <a:alpha val="0"/>
                                      </a:srgbClr>
                                    </a:clrTo>
                                  </a:clrChange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827587" y="1629635"/>
                                  <a:ext cx="4017586" cy="398307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</p:pic>
                            <p:sp>
                              <p:nvSpPr>
                                <p:cNvPr id="79" name="Прямоугольник 78"/>
                                <p:cNvSpPr/>
                                <p:nvPr/>
                              </p:nvSpPr>
                              <p:spPr>
                                <a:xfrm rot="622995">
                                  <a:off x="2922523" y="1526657"/>
                                  <a:ext cx="548548" cy="92333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  <a:scene3d>
                                    <a:camera prst="orthographicFront"/>
                                    <a:lightRig rig="soft" dir="t">
                                      <a:rot lat="0" lon="0" rev="10800000"/>
                                    </a:lightRig>
                                  </a:scene3d>
                                  <a:sp3d>
                                    <a:bevelT w="27940" h="12700"/>
                                    <a:contourClr>
                                      <a:srgbClr val="DDDDDD"/>
                                    </a:contourClr>
                                  </a:sp3d>
                                </a:bodyPr>
                                <a:lstStyle/>
                                <a:p>
                                  <a:pPr algn="ctr">
                                    <a:defRPr/>
                                  </a:pPr>
                                  <a:r>
                                    <a:rPr lang="ru-RU" sz="5400" b="1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rPr>
                                    <a:t>+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7" name="Прямоугольник 76"/>
                              <p:cNvSpPr/>
                              <p:nvPr/>
                            </p:nvSpPr>
                            <p:spPr>
                              <a:xfrm rot="2202538">
                                <a:off x="3688188" y="2108024"/>
                                <a:ext cx="738955" cy="74997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>
                                  <a:defRPr/>
                                </a:pPr>
                                <a:r>
                                  <a:rPr lang="ru-RU" sz="3200" b="1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rPr>
                                  <a:t>50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5" name="Прямоугольник 74"/>
                            <p:cNvSpPr/>
                            <p:nvPr/>
                          </p:nvSpPr>
                          <p:spPr>
                            <a:xfrm rot="4922632">
                              <a:off x="4155982" y="2875544"/>
                              <a:ext cx="763132" cy="72621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>
                                <a:defRPr/>
                              </a:pPr>
                              <a:r>
                                <a:rPr lang="ru-RU" sz="320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rPr>
                                <a:t>х2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3" name="Прямоугольник 72"/>
                          <p:cNvSpPr/>
                          <p:nvPr/>
                        </p:nvSpPr>
                        <p:spPr>
                          <a:xfrm rot="6308384">
                            <a:off x="4094321" y="3767489"/>
                            <a:ext cx="1026280" cy="72621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>
                              <a:defRPr/>
                            </a:pPr>
                            <a:r>
                              <a:rPr lang="ru-RU" sz="3200" b="1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rPr>
                              <a:t>100</a:t>
                            </a:r>
                          </a:p>
                        </p:txBody>
                      </p:sp>
                    </p:grpSp>
                    <p:sp>
                      <p:nvSpPr>
                        <p:cNvPr id="71" name="Прямоугольник 70"/>
                        <p:cNvSpPr/>
                        <p:nvPr/>
                      </p:nvSpPr>
                      <p:spPr>
                        <a:xfrm rot="8136348">
                          <a:off x="3668832" y="4611948"/>
                          <a:ext cx="1067425" cy="59208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ru-RU" sz="240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rPr>
                            <a:t>шанс</a:t>
                          </a:r>
                        </a:p>
                      </p:txBody>
                    </p:sp>
                  </p:grpSp>
                  <p:sp>
                    <p:nvSpPr>
                      <p:cNvPr id="69" name="Прямоугольник 68"/>
                      <p:cNvSpPr/>
                      <p:nvPr/>
                    </p:nvSpPr>
                    <p:spPr>
                      <a:xfrm rot="9991816">
                        <a:off x="2897977" y="4950622"/>
                        <a:ext cx="993767" cy="7499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>
                          <a:defRPr/>
                        </a:pPr>
                        <a:r>
                          <a:rPr lang="ru-RU" sz="3200" b="1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rPr>
                          <a:t>150</a:t>
                        </a:r>
                      </a:p>
                    </p:txBody>
                  </p:sp>
                </p:grpSp>
                <p:sp>
                  <p:nvSpPr>
                    <p:cNvPr id="67" name="Прямоугольник 66"/>
                    <p:cNvSpPr/>
                    <p:nvPr/>
                  </p:nvSpPr>
                  <p:spPr>
                    <a:xfrm rot="11752548">
                      <a:off x="1951319" y="4933486"/>
                      <a:ext cx="993767" cy="749973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ru-RU" sz="320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200</a:t>
                      </a:r>
                    </a:p>
                  </p:txBody>
                </p:sp>
              </p:grpSp>
              <p:sp>
                <p:nvSpPr>
                  <p:cNvPr id="65" name="Прямоугольник 64"/>
                  <p:cNvSpPr/>
                  <p:nvPr/>
                </p:nvSpPr>
                <p:spPr>
                  <a:xfrm rot="17501029">
                    <a:off x="752495" y="2951406"/>
                    <a:ext cx="1061358" cy="573328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ru-RU" sz="2400" b="1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rPr>
                      <a:t>приз</a:t>
                    </a:r>
                  </a:p>
                </p:txBody>
              </p:sp>
            </p:grpSp>
            <p:sp>
              <p:nvSpPr>
                <p:cNvPr id="63" name="Прямоугольник 62"/>
                <p:cNvSpPr/>
                <p:nvPr/>
              </p:nvSpPr>
              <p:spPr>
                <a:xfrm rot="15408026">
                  <a:off x="805292" y="3744308"/>
                  <a:ext cx="1026280" cy="72621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32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</a:p>
              </p:txBody>
            </p:sp>
          </p:grpSp>
          <p:sp>
            <p:nvSpPr>
              <p:cNvPr id="61" name="Прямоугольник 60"/>
              <p:cNvSpPr/>
              <p:nvPr/>
            </p:nvSpPr>
            <p:spPr>
              <a:xfrm rot="18986304">
                <a:off x="1211821" y="2058386"/>
                <a:ext cx="993767" cy="74997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32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</a:p>
            </p:txBody>
          </p:sp>
        </p:grpSp>
        <p:sp>
          <p:nvSpPr>
            <p:cNvPr id="59" name="Прямоугольник 58"/>
            <p:cNvSpPr/>
            <p:nvPr/>
          </p:nvSpPr>
          <p:spPr>
            <a:xfrm rot="20933116">
              <a:off x="1705156" y="2270071"/>
              <a:ext cx="565762" cy="749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Б</a:t>
              </a:r>
            </a:p>
          </p:txBody>
        </p:sp>
      </p:grpSp>
      <p:sp>
        <p:nvSpPr>
          <p:cNvPr id="80" name="Стрелка вправо">
            <a:hlinkClick r:id="" action="ppaction://hlinkshowjump?jump=nextslide"/>
          </p:cNvPr>
          <p:cNvSpPr/>
          <p:nvPr/>
        </p:nvSpPr>
        <p:spPr>
          <a:xfrm rot="10800000">
            <a:off x="5643570" y="4572008"/>
            <a:ext cx="971550" cy="773113"/>
          </a:xfrm>
          <a:prstGeom prst="rightArrow">
            <a:avLst/>
          </a:prstGeom>
          <a:solidFill>
            <a:srgbClr val="C00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57150" h="38100" prst="artDeco"/>
            </a:sp3d>
          </a:bodyPr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1" name="12-конечная звезда 80"/>
          <p:cNvSpPr/>
          <p:nvPr/>
        </p:nvSpPr>
        <p:spPr>
          <a:xfrm>
            <a:off x="361225" y="4223582"/>
            <a:ext cx="1751861" cy="1615620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omic Sans MS" panose="030F0702030302020204" pitchFamily="66" charset="0"/>
              </a:rPr>
              <a:t>ФИНАЛ</a:t>
            </a:r>
            <a:endParaRPr lang="ru-RU" sz="1600" dirty="0">
              <a:latin typeface="Comic Sans MS" panose="030F0702030302020204" pitchFamily="66" charset="0"/>
            </a:endParaRPr>
          </a:p>
        </p:txBody>
      </p:sp>
      <p:sp>
        <p:nvSpPr>
          <p:cNvPr id="82" name="Прямоугольная выноска 81"/>
          <p:cNvSpPr/>
          <p:nvPr/>
        </p:nvSpPr>
        <p:spPr>
          <a:xfrm>
            <a:off x="142844" y="1643050"/>
            <a:ext cx="6929486" cy="2786082"/>
          </a:xfrm>
          <a:prstGeom prst="wedgeRectCallout">
            <a:avLst>
              <a:gd name="adj1" fmla="val 48326"/>
              <a:gd name="adj2" fmla="val 5735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Bookman Old Style" pitchFamily="18" charset="0"/>
              </a:rPr>
              <a:t>Как называется коллекционер монет? 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07528" y="171474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З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43632" y="176735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М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79736" y="171473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А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415840" y="174803"/>
            <a:ext cx="86409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Comic Sans MS" panose="030F0702030302020204" pitchFamily="66" charset="0"/>
              </a:rPr>
              <a:t>Т</a:t>
            </a:r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29758" y="162898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57882" y="162898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486576" y="162898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22680" y="162898"/>
            <a:ext cx="86409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2" grpId="0" animBg="1"/>
      <p:bldP spid="82" grpId="1" animBg="1"/>
      <p:bldP spid="84" grpId="0" animBg="1"/>
      <p:bldP spid="85" grpId="0" animBg="1"/>
      <p:bldP spid="86" grpId="0" animBg="1"/>
      <p:bldP spid="8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521</Words>
  <Application>Microsoft Office PowerPoint</Application>
  <PresentationFormat>Экран (4:3)</PresentationFormat>
  <Paragraphs>279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Alexandr</cp:lastModifiedBy>
  <cp:revision>22</cp:revision>
  <dcterms:created xsi:type="dcterms:W3CDTF">2018-11-05T12:13:07Z</dcterms:created>
  <dcterms:modified xsi:type="dcterms:W3CDTF">2020-10-13T23:39:31Z</dcterms:modified>
</cp:coreProperties>
</file>