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89" r:id="rId2"/>
    <p:sldId id="280" r:id="rId3"/>
    <p:sldId id="290" r:id="rId4"/>
    <p:sldId id="291" r:id="rId5"/>
    <p:sldId id="293" r:id="rId6"/>
    <p:sldId id="292" r:id="rId7"/>
    <p:sldId id="294" r:id="rId8"/>
    <p:sldId id="295" r:id="rId9"/>
    <p:sldId id="296" r:id="rId10"/>
    <p:sldId id="297" r:id="rId11"/>
    <p:sldId id="26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8" autoAdjust="0"/>
    <p:restoredTop sz="86425" autoAdjust="0"/>
  </p:normalViewPr>
  <p:slideViewPr>
    <p:cSldViewPr>
      <p:cViewPr>
        <p:scale>
          <a:sx n="70" d="100"/>
          <a:sy n="70" d="100"/>
        </p:scale>
        <p:origin x="-1140" y="1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08" y="4335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618CCD-EFD5-4B83-BD26-DF29A3DB25D6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476B5F-706D-4C33-85D2-EF1CAD5BC6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6835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27E02A-6D45-47DC-8F22-FDCBA11AE69A}" type="datetime1">
              <a:rPr lang="ru-RU" smtClean="0"/>
              <a:t>04.11.2020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МБОУ Курагинская СОШ №7, Могильников Евгений Владимирович</a:t>
            </a:r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61A1F6-D7EE-4074-A190-CF46F117AD9B}" type="datetime1">
              <a:rPr lang="ru-RU" smtClean="0"/>
              <a:t>04.11.2020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МБОУ Курагинская СОШ №7, Могильников Евгений Владимирович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8FA6D0-2CFE-42D7-A1A6-9FB0552A7726}" type="datetime1">
              <a:rPr lang="ru-RU" smtClean="0"/>
              <a:t>04.11.2020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МБОУ Курагинская СОШ №7, Могильников Евгений Владимирович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C4CF8A-C4A6-43BA-A11A-4B4CFAEBACE5}" type="datetime1">
              <a:rPr lang="ru-RU" smtClean="0"/>
              <a:t>04.11.2020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МБОУ Курагинская СОШ №7, Могильников Евгений Владимирович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352EEC-0E61-4811-9ABC-615E91C5893B}" type="datetime1">
              <a:rPr lang="ru-RU" smtClean="0"/>
              <a:t>04.11.2020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МБОУ Курагинская СОШ №7, Могильников Евгений Владимирович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5C1704-2426-4A38-A1D7-B5F2F6E61A55}" type="datetime1">
              <a:rPr lang="ru-RU" smtClean="0"/>
              <a:t>04.11.2020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МБОУ Курагинская СОШ №7, Могильников Евгений Владимирович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3649EC-CB26-4B33-9634-D35014E74398}" type="datetime1">
              <a:rPr lang="ru-RU" smtClean="0"/>
              <a:t>04.11.2020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МБОУ Курагинская СОШ №7, Могильников Евгений Владимирович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876CFF-A3EE-4DCE-B73C-39ABC49DE5B3}" type="datetime1">
              <a:rPr lang="ru-RU" smtClean="0"/>
              <a:t>04.11.2020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МБОУ Курагинская СОШ №7, Могильников Евгений Владимирович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FA5C75-217D-4124-ACA6-5E2B97116A2B}" type="datetime1">
              <a:rPr lang="ru-RU" smtClean="0"/>
              <a:t>04.11.2020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МБОУ Курагинская СОШ №7, Могильников Евгений Владимирович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FE6F60-9C59-469D-8814-C8F1B0D30BE2}" type="datetime1">
              <a:rPr lang="ru-RU" smtClean="0"/>
              <a:t>04.11.2020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МБОУ Курагинская СОШ №7, Могильников Евгений Владимирович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A212CC-4747-4F44-8A80-26151F004589}" type="datetime1">
              <a:rPr lang="ru-RU" smtClean="0"/>
              <a:t>04.11.2020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МБОУ Курагинская СОШ №7, Могильников Евгений Владимирович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E34C690-FD23-4851-9430-5205BAFA8C35}" type="datetime1">
              <a:rPr lang="ru-RU" smtClean="0"/>
              <a:t>04.11.2020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r>
              <a:rPr lang="ru-RU" smtClean="0"/>
              <a:t>МБОУ Курагинская СОШ №7, Могильников Евгений Владимирович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gif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29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</a:t>
            </a:fld>
            <a:endParaRPr lang="ru-RU"/>
          </a:p>
        </p:txBody>
      </p:sp>
      <p:pic>
        <p:nvPicPr>
          <p:cNvPr id="6" name="Picture 4" descr="https://kotofoto.ru/product_img/69/269953/269953_smartfon_zte_blade_l8_1_32gb_siniy_4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60648"/>
            <a:ext cx="2592286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395536" y="476672"/>
            <a:ext cx="5544616" cy="2232248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«Запретный плод» российского образования?!</a:t>
            </a:r>
            <a:endParaRPr lang="ru-RU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2987660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******************************************************</a:t>
            </a:r>
            <a:endParaRPr lang="ru-RU" dirty="0"/>
          </a:p>
        </p:txBody>
      </p:sp>
      <p:pic>
        <p:nvPicPr>
          <p:cNvPr id="9" name="Picture 6" descr="http://a1648.phobos.apple.com/us/r30/Purple1/v4/a7/ee/18/a7ee18c7-12e0-e4de-2995-b6adde05dfdb/pr_source.png?downloadKey=1428719012_b0dc006e91d1027631ca2f6e8dfe9fc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658" y="5018112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upload.wikimedia.org/wikipedia/commons/f/fa/Mentimeter_New_Logo_202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976" y="5085344"/>
            <a:ext cx="1440000" cy="144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i.ytimg.com/vi/Bs8G3Zj8z0s/maxresdefault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32" r="20420"/>
          <a:stretch/>
        </p:blipFill>
        <p:spPr bwMode="auto">
          <a:xfrm>
            <a:off x="2877079" y="3356992"/>
            <a:ext cx="1478897" cy="145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https://www.sites.google.com/a/koyauniversity.org/dit/_/rsrc/1472777959077/services/ccmw/ccmw_koyauniversity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004048" y="3438292"/>
            <a:ext cx="3600400" cy="22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www.qualads.com/wp-content/uploads/2018/05/tech-review-quizlet-solve4why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915" y="3356992"/>
            <a:ext cx="1280943" cy="1280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http://a1648.phobos.apple.com/us/r30/Purple1/v4/a7/ee/18/a7ee18c7-12e0-e4de-2995-b6adde05dfdb/pr_source.png?downloadKey=1428719012_b0dc006e91d1027631ca2f6e8dfe9fc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86" y="5018112"/>
            <a:ext cx="1440000" cy="144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s://i.ytimg.com/vi/Bs8G3Zj8z0s/maxresdefault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32" r="20420"/>
          <a:stretch/>
        </p:blipFill>
        <p:spPr bwMode="auto">
          <a:xfrm>
            <a:off x="2891907" y="3356992"/>
            <a:ext cx="1468080" cy="144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ttps://www.qualads.com/wp-content/uploads/2018/05/tech-review-quizlet-solve4why.gi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743" y="3356992"/>
            <a:ext cx="1440000" cy="144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004048" y="5733256"/>
            <a:ext cx="381642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Могильников Евгений Владимирович</a:t>
            </a:r>
          </a:p>
          <a:p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директора по УВР</a:t>
            </a:r>
          </a:p>
          <a:p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Курагинская СОШ №7</a:t>
            </a:r>
            <a:endParaRPr lang="ru-RU" sz="1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7546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3" name="Picture 4" descr="https://kotofoto.ru/product_img/69/269953/269953_smartfon_zte_blade_l8_1_32gb_siniy_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76672"/>
            <a:ext cx="1686300" cy="1686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люс 3"/>
          <p:cNvSpPr/>
          <p:nvPr/>
        </p:nvSpPr>
        <p:spPr>
          <a:xfrm>
            <a:off x="611560" y="472680"/>
            <a:ext cx="2016224" cy="1516160"/>
          </a:xfrm>
          <a:prstGeom prst="mathPl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Минус 4"/>
          <p:cNvSpPr/>
          <p:nvPr/>
        </p:nvSpPr>
        <p:spPr>
          <a:xfrm>
            <a:off x="6372200" y="548680"/>
            <a:ext cx="2016224" cy="1516160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2542252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цифровой грамотности обучающихся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Интерактивность процесса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обучения.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Экономичность ресурсов.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2570128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Отвлечение обучающихся.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q"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q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стандартизации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>
              <a:buFont typeface="Wingdings" panose="05000000000000000000" pitchFamily="2" charset="2"/>
              <a:buChar char="q"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q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Доступ к сети Интернет.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2267580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******************************************************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 rot="5400000">
            <a:off x="2342075" y="4286127"/>
            <a:ext cx="4109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**************************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0359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900igr.net/up/datas/93465/0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3" name="Picture 4" descr="https://kotofoto.ru/product_img/69/269953/269953_smartfon_zte_blade_l8_1_32gb_siniy_4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1656184" cy="1656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67744" y="306522"/>
            <a:ext cx="64807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/>
              <a:t>«Смартфон </a:t>
            </a:r>
          </a:p>
          <a:p>
            <a:pPr algn="ctr"/>
            <a:r>
              <a:rPr lang="ru-RU" sz="3600" b="1" i="1" dirty="0" smtClean="0"/>
              <a:t>- </a:t>
            </a:r>
            <a:r>
              <a:rPr lang="ru-RU" sz="3600" b="1" i="1" dirty="0"/>
              <a:t>не роскошь</a:t>
            </a:r>
            <a:r>
              <a:rPr lang="ru-RU" sz="3600" b="1" i="1" dirty="0" smtClean="0"/>
              <a:t>,</a:t>
            </a:r>
          </a:p>
          <a:p>
            <a:pPr algn="r"/>
            <a:r>
              <a:rPr lang="ru-RU" sz="3600" b="1" i="1" dirty="0" smtClean="0"/>
              <a:t>а </a:t>
            </a:r>
            <a:r>
              <a:rPr lang="ru-RU" sz="3600" b="1" i="1" dirty="0"/>
              <a:t>средство </a:t>
            </a:r>
            <a:r>
              <a:rPr lang="ru-RU" sz="3600" b="1" i="1" dirty="0" smtClean="0"/>
              <a:t>обучения»</a:t>
            </a:r>
            <a:endParaRPr lang="ru-RU" sz="3600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539552" y="2132856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******************************************************</a:t>
            </a:r>
            <a:endParaRPr lang="ru-RU" dirty="0"/>
          </a:p>
        </p:txBody>
      </p:sp>
      <p:pic>
        <p:nvPicPr>
          <p:cNvPr id="2050" name="Picture 2" descr="https://avatars.mds.yandex.net/get-zen_doc/118284/pub_5d948e3d2f1e4400af366541_5d948e9386c4a900b028ee9f/scale_120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326" y="1916832"/>
            <a:ext cx="1515802" cy="2021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img1.liveinternet.ru/images/attach/c/11/115/600/115600427_large_12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224578"/>
            <a:ext cx="2841551" cy="2317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212d.ru/site_ds/files/ds-72/images/2019021142122838377216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8534" y="4365104"/>
            <a:ext cx="2214437" cy="2022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Прямая соединительная линия 12"/>
          <p:cNvCxnSpPr>
            <a:stCxn id="2050" idx="2"/>
            <a:endCxn id="2054" idx="1"/>
          </p:cNvCxnSpPr>
          <p:nvPr/>
        </p:nvCxnSpPr>
        <p:spPr>
          <a:xfrm>
            <a:off x="4966227" y="3937901"/>
            <a:ext cx="1692307" cy="143826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>
            <a:stCxn id="2054" idx="1"/>
            <a:endCxn id="2052" idx="3"/>
          </p:cNvCxnSpPr>
          <p:nvPr/>
        </p:nvCxnSpPr>
        <p:spPr>
          <a:xfrm flipH="1">
            <a:off x="3165079" y="5376170"/>
            <a:ext cx="3493455" cy="698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>
            <a:stCxn id="2050" idx="2"/>
            <a:endCxn id="2052" idx="3"/>
          </p:cNvCxnSpPr>
          <p:nvPr/>
        </p:nvCxnSpPr>
        <p:spPr>
          <a:xfrm flipH="1">
            <a:off x="3165079" y="3937901"/>
            <a:ext cx="1801148" cy="144525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065653" y="4653136"/>
            <a:ext cx="18744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апрель 2020 г.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8" name="Picture 10" descr="https://fotosyvenir.ru/images/upload/154816160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995108"/>
            <a:ext cx="1829115" cy="1327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0" descr="https://fotosyvenir.ru/images/upload/154816160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5253" y="2893586"/>
            <a:ext cx="1829115" cy="1327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0" descr="https://fotosyvenir.ru/images/upload/154816160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5378" y="5147241"/>
            <a:ext cx="1829115" cy="1327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344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4" name="Picture 4" descr="https://kotofoto.ru/product_img/69/269953/269953_smartfon_zte_blade_l8_1_32gb_siniy_4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64" y="439172"/>
            <a:ext cx="1768057" cy="1768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1196752"/>
            <a:ext cx="64087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подход к организации рабочего процесса, при котором </a:t>
            </a:r>
            <a:r>
              <a:rPr lang="ru-RU" sz="2000" dirty="0" smtClean="0"/>
              <a:t>обучающийся (сотрудник) </a:t>
            </a:r>
            <a:r>
              <a:rPr lang="ru-RU" sz="2000" dirty="0"/>
              <a:t>использует принадлежащее ему устройство для доступа к информационным ресурсам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439172"/>
            <a:ext cx="698477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Мобильное обучение-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3446998"/>
            <a:ext cx="835292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ФГОС, образовательная система должна снабдить обучающихся адекватными современным условиям навыками работы с информацией и эффективного взаимодействия с другими людьми, а также сформировать умение учиться самостоятельно. Для этого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учебный процесс должен ориентироваться на гибкое обучение в информационной образовательной среде, включающей в себя электронные образовательные ресурсы, совокупность информационных технологий, а также пространство для онлайн-взаимодействия обучающихся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7544" y="2987660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******************************************************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017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3076" name="Picture 4" descr="http://xn----7sbqrfjj1a1d6b.xn--p1ai/Images/Site/shkola_zimoj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404665"/>
            <a:ext cx="2496276" cy="18722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837181" y="972017"/>
            <a:ext cx="339100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/>
                <a:solidFill>
                  <a:schemeClr val="accent3"/>
                </a:solidFill>
                <a:effectLst/>
              </a:rPr>
              <a:t>«ШНОРики»</a:t>
            </a:r>
            <a:endParaRPr lang="ru-RU" sz="32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3078" name="Picture 6" descr="https://res.cloudinary.com/fleetnation/image/private/c_fill,g_center,h_640,w_640/v1471532335/m9bj5mwungfle1vdxtjj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933056"/>
            <a:ext cx="2543944" cy="2543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55576" y="3099302"/>
            <a:ext cx="7416824" cy="385809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8149210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смартфон-качество образования-мотивация-функциональная грамотность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080" name="Picture 8" descr="https://fsd.multiurok.ru/html/2018/02/05/s_5a7834e80a351/img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4859" y="441176"/>
            <a:ext cx="2543605" cy="19077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39552" y="2492896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******************************************************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4252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5122" name="Picture 2" descr="http://dedsad3.ucoz.ru/images/icons/strelnikovapict3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3550"/>
            <a:ext cx="1336310" cy="1293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825693" y="602685"/>
            <a:ext cx="5338595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Шаг 1. </a:t>
            </a:r>
          </a:p>
          <a:p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Социологический опрос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82" t="26498" r="15596" b="27047"/>
          <a:stretch/>
        </p:blipFill>
        <p:spPr bwMode="auto">
          <a:xfrm>
            <a:off x="467544" y="1916832"/>
            <a:ext cx="7848872" cy="432968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129121"/>
            <a:ext cx="1562100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13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3" name="Picture 2" descr="http://dedsad3.ucoz.ru/images/icons/strelnikovapict3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3168095"/>
            <a:ext cx="1336310" cy="1293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02112" y="310595"/>
            <a:ext cx="735040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Шаг 2. </a:t>
            </a:r>
          </a:p>
          <a:p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«запрещать нельзя разрешать»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148" name="Picture 4" descr="https://ds05.infourok.ru/uploads/ex/1152/0008d769-4e08eb8b/hello_html_m7498a1a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9716" y="310595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63122" y="3068960"/>
            <a:ext cx="7205222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Шаг 3. </a:t>
            </a:r>
          </a:p>
          <a:p>
            <a:pPr algn="r"/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«от теории к практике»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080" y="4293496"/>
            <a:ext cx="2783776" cy="208783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635896" y="4293496"/>
            <a:ext cx="50405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Индекс цифровой грамотности – 60,18%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51" name="Picture 7" descr="https://www.chitalnya.ru/upload/218/721202308777719680.jpg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0EAD4"/>
              </a:clrFrom>
              <a:clrTo>
                <a:srgbClr val="F0EAD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70" t="3912" r="14856" b="26053"/>
          <a:stretch/>
        </p:blipFill>
        <p:spPr bwMode="auto">
          <a:xfrm>
            <a:off x="7432821" y="1264702"/>
            <a:ext cx="1571833" cy="2029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ая прямоугольная выноска 5"/>
          <p:cNvSpPr/>
          <p:nvPr/>
        </p:nvSpPr>
        <p:spPr>
          <a:xfrm>
            <a:off x="2627784" y="1340768"/>
            <a:ext cx="4320480" cy="938870"/>
          </a:xfrm>
          <a:prstGeom prst="wedgeRoundRectCallout">
            <a:avLst>
              <a:gd name="adj1" fmla="val 58454"/>
              <a:gd name="adj2" fmla="val 15984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Выбор за Вами!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04140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3" name="Picture 2" descr="http://dedsad3.ucoz.ru/images/icons/strelnikovapict3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1336310" cy="1293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02112" y="310595"/>
            <a:ext cx="735040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Шаг 4. </a:t>
            </a:r>
          </a:p>
          <a:p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«обучать-обучаясь»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170" name="Picture 2" descr="C:\Users\Alexandr\Desktop\pedsovet_26.08.20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447" y="1435964"/>
            <a:ext cx="3428332" cy="25712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139952" y="1417261"/>
            <a:ext cx="460851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Методический час «Дистанционное обучение 2020+»</a:t>
            </a:r>
            <a:endParaRPr lang="ru-RU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34787" y="4215266"/>
            <a:ext cx="312409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Qr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код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32447" y="5199583"/>
            <a:ext cx="47949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это </a:t>
            </a:r>
            <a:r>
              <a:rPr lang="ru-RU" dirty="0"/>
              <a:t>современный способ кодирования небольших объёмов символьной информации в графической </a:t>
            </a:r>
            <a:r>
              <a:rPr lang="ru-RU" dirty="0" smtClean="0"/>
              <a:t>картинке</a:t>
            </a:r>
            <a:endParaRPr lang="ru-RU" dirty="0"/>
          </a:p>
        </p:txBody>
      </p:sp>
      <p:pic>
        <p:nvPicPr>
          <p:cNvPr id="12" name="Picture 2" descr="http://www.russia-ic.com/img/news/news_25994_n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3974" y="4655512"/>
            <a:ext cx="3054490" cy="1909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5529886" y="3762960"/>
            <a:ext cx="326095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Программа создания </a:t>
            </a:r>
            <a:r>
              <a:rPr lang="en-US" sz="2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Qr</a:t>
            </a:r>
            <a:r>
              <a:rPr lang="en-US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кодов</a:t>
            </a:r>
            <a:endParaRPr lang="ru-RU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437149" y="4470846"/>
            <a:ext cx="22502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http://qrcoder.ru/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2887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3" name="Picture 2" descr="http://dedsad3.ucoz.ru/images/icons/strelnikovapict3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1336310" cy="1293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02112" y="310595"/>
            <a:ext cx="735040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Шаг 4. </a:t>
            </a:r>
          </a:p>
          <a:p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«обучать-обучаясь»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194" name="Picture 2" descr="https://uo-kuragino.ru/upload/000/u6/a/b/metodicheskaja-akcija-v-kuraginskoi-sosh-7-photo-big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47" b="19794"/>
          <a:stretch/>
        </p:blipFill>
        <p:spPr bwMode="auto">
          <a:xfrm>
            <a:off x="467544" y="1412776"/>
            <a:ext cx="3600400" cy="26642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412776"/>
            <a:ext cx="3456384" cy="26282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67544" y="4149080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Методическая акция </a:t>
            </a:r>
            <a:r>
              <a:rPr lang="ru-RU" b="1" dirty="0" smtClean="0"/>
              <a:t>«Функциональная грамотность: от содержания к результатам» (15.10.2020 г.)</a:t>
            </a:r>
            <a:endParaRPr lang="ru-RU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81" t="48139" r="19561" b="16040"/>
          <a:stretch/>
        </p:blipFill>
        <p:spPr bwMode="auto">
          <a:xfrm>
            <a:off x="467544" y="4869160"/>
            <a:ext cx="4533708" cy="15003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 descr="http://qrcoder.ru/code/?https%3A%2F%2Fsoc-oge.sdamgia.ru%2Ftest%3Fid%3D2850328%26nt%3DFalse%26pub%3D1&amp;4&amp;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795411"/>
            <a:ext cx="1562100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qrcoder.ru/code/?https%3A%2F%2Fquizlet.com%2F_8zoyj4%3Fx%3D1jqt%26i%3D39pzdb&amp;4&amp;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795411"/>
            <a:ext cx="1562100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203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5" name="Picture 4" descr="https://kotofoto.ru/product_img/69/269953/269953_smartfon_zte_blade_l8_1_32gb_siniy_4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198" y="2708920"/>
            <a:ext cx="1600425" cy="1600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3.bp.blogspot.com/-VBN0JDZBMFk/XBzpWyavaZI/AAAAAAAATuE/sEsq25ZHj_cni_GMFUYaTMsDOSyBX-B3wCLcBGAs/s1600/tools2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144" y="493455"/>
            <a:ext cx="2460534" cy="15478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s://ds04.infourok.ru/uploads/ex/01e6/0000156d-9700ca98/hello_html_379d8146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7" b="79711"/>
          <a:stretch/>
        </p:blipFill>
        <p:spPr bwMode="auto">
          <a:xfrm>
            <a:off x="3630784" y="4797152"/>
            <a:ext cx="5117680" cy="13844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2" t="10318" r="5735" b="50000"/>
          <a:stretch/>
        </p:blipFill>
        <p:spPr bwMode="auto">
          <a:xfrm>
            <a:off x="3597496" y="2492896"/>
            <a:ext cx="5117680" cy="15679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4" name="Picture 2" descr="https://i.ytimg.com/vi/Bs8G3Zj8z0s/maxresdefault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32" r="20420"/>
          <a:stretch/>
        </p:blipFill>
        <p:spPr bwMode="auto">
          <a:xfrm>
            <a:off x="469242" y="4825107"/>
            <a:ext cx="2487436" cy="14122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Прямая со стрелкой 15"/>
          <p:cNvCxnSpPr>
            <a:stCxn id="5" idx="3"/>
          </p:cNvCxnSpPr>
          <p:nvPr/>
        </p:nvCxnSpPr>
        <p:spPr>
          <a:xfrm>
            <a:off x="2526623" y="3509133"/>
            <a:ext cx="893249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2510053" y="2041313"/>
            <a:ext cx="1087443" cy="143081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5" idx="3"/>
          </p:cNvCxnSpPr>
          <p:nvPr/>
        </p:nvCxnSpPr>
        <p:spPr>
          <a:xfrm>
            <a:off x="2526623" y="3509133"/>
            <a:ext cx="1070873" cy="128801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V="1">
            <a:off x="2510053" y="2204864"/>
            <a:ext cx="0" cy="127119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2510053" y="3548477"/>
            <a:ext cx="0" cy="10246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81" t="48139" r="19561" b="16040"/>
          <a:stretch/>
        </p:blipFill>
        <p:spPr bwMode="auto">
          <a:xfrm>
            <a:off x="3630784" y="476251"/>
            <a:ext cx="5084392" cy="15003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7561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583</TotalTime>
  <Words>251</Words>
  <Application>Microsoft Office PowerPoint</Application>
  <PresentationFormat>Экран (4:3)</PresentationFormat>
  <Paragraphs>60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функциональной грамотности посредством активных форм обучения</dc:title>
  <dc:creator>admin</dc:creator>
  <cp:lastModifiedBy>Alexandr</cp:lastModifiedBy>
  <cp:revision>42</cp:revision>
  <dcterms:created xsi:type="dcterms:W3CDTF">2018-01-14T06:23:29Z</dcterms:created>
  <dcterms:modified xsi:type="dcterms:W3CDTF">2020-11-04T11:21:16Z</dcterms:modified>
</cp:coreProperties>
</file>