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8" r:id="rId3"/>
    <p:sldId id="27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9906000" cy="6858000" type="A4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>
        <p:scale>
          <a:sx n="70" d="100"/>
          <a:sy n="70" d="100"/>
        </p:scale>
        <p:origin x="-282" y="-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A71C4-17FE-48A5-BEF6-A31DD7E44599}" type="datetimeFigureOut">
              <a:rPr lang="ru-RU" smtClean="0"/>
              <a:pPr/>
              <a:t>21.02.2026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6600" y="746125"/>
            <a:ext cx="53848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5831C-AA6E-441D-A8B2-B1D1C33AA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30200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3480" y="434162"/>
            <a:ext cx="8999043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82574" y="1820206"/>
            <a:ext cx="84201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82574" y="3685032"/>
            <a:ext cx="84201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B3AE85-B167-4D35-87C2-843A09082D49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830" y="4983480"/>
            <a:ext cx="886587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4830" y="530352"/>
            <a:ext cx="886587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62BB9-A320-4076-BEB1-2C4327F2440E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533405"/>
            <a:ext cx="21463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7850" y="533403"/>
            <a:ext cx="64389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E24CC8-B3B7-4A95-93D7-5B876095B3B0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830" y="4983480"/>
            <a:ext cx="886587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4830" y="530352"/>
            <a:ext cx="886587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DE3BA-E896-4F68-A565-77308AC6B231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30200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3480" y="434163"/>
            <a:ext cx="8999043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73" y="4928616"/>
            <a:ext cx="886587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373" y="5624484"/>
            <a:ext cx="886587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72BC2F-0AEB-4254-BD75-C60A5ECD08CE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7215" y="530352"/>
            <a:ext cx="425958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640" y="530352"/>
            <a:ext cx="425958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08CCBA-174B-4DE1-8777-88191128D734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830" y="4983480"/>
            <a:ext cx="886587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7826" y="579438"/>
            <a:ext cx="425958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9850" y="579438"/>
            <a:ext cx="425958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57826" y="1447800"/>
            <a:ext cx="425958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9850" y="1447800"/>
            <a:ext cx="425958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6B932-88A1-4D8F-84C4-937126FB1045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DC82D5-242E-4AEA-B9F9-10C2F828EE35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30200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7B880-FF4F-44C0-8290-3CA66D574C17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349" y="533400"/>
            <a:ext cx="321945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00418" y="1447802"/>
            <a:ext cx="321945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24820" y="930144"/>
            <a:ext cx="501167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37BAC0-0488-4AD2-9CEF-28E58036EC5B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30200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934201" y="434162"/>
            <a:ext cx="2518322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012056"/>
            <a:ext cx="89154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7001271" y="533400"/>
            <a:ext cx="242697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B2EDAE-D570-4615-839B-DEE87E11C1DF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6603" y="435768"/>
            <a:ext cx="6419088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30200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3480" y="434162"/>
            <a:ext cx="8999043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44830" y="4985590"/>
            <a:ext cx="886587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44830" y="530352"/>
            <a:ext cx="886587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4091022" y="6111876"/>
            <a:ext cx="24765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D7D8BA2-5D15-473B-9884-A66139CCEB16}" type="datetime1">
              <a:rPr lang="ru-RU" smtClean="0"/>
              <a:pPr/>
              <a:t>21.02.2026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567522" y="6111876"/>
            <a:ext cx="24765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44022" y="6111876"/>
            <a:ext cx="4953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A94F196-105E-45B6-A8C1-C4CF267744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5BA1B1-160B-4859-6183-4989F9697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915" y="1385456"/>
            <a:ext cx="8634548" cy="194973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Секция: Социологи</a:t>
            </a: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ТЕМА: </a:t>
            </a:r>
            <a:r>
              <a:rPr lang="ru-RU" sz="48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8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«Сколько стоит булка хлеба</a:t>
            </a:r>
            <a:r>
              <a:rPr lang="ru-RU" sz="44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?»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A08878A-77D8-D7BC-6E30-D36845A16E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6204" y="3964313"/>
            <a:ext cx="3627809" cy="227346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Выполнила: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Беккер Мария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 класс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МБОУ Курагинская СОШ №7</a:t>
            </a:r>
            <a:endParaRPr lang="ru-RU" sz="1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l"/>
            <a:endParaRPr lang="ru-RU" sz="1800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l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Руководитель: </a:t>
            </a:r>
          </a:p>
          <a:p>
            <a:pPr algn="l"/>
            <a:r>
              <a:rPr lang="ru-RU" sz="1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Могильников Евгений Владимирович</a:t>
            </a:r>
            <a:r>
              <a:rPr lang="ru-RU" sz="1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учитель </a:t>
            </a:r>
            <a:r>
              <a:rPr lang="ru-RU" sz="18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истории и обществознания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47D16B2-88BF-513A-6BC0-11306024807A}"/>
              </a:ext>
            </a:extLst>
          </p:cNvPr>
          <p:cNvSpPr txBox="1"/>
          <p:nvPr/>
        </p:nvSpPr>
        <p:spPr>
          <a:xfrm>
            <a:off x="522514" y="418181"/>
            <a:ext cx="8921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Научно-практическая </a:t>
            </a: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конференция</a:t>
            </a:r>
          </a:p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«Территория исследований и открытий  школьников </a:t>
            </a:r>
          </a:p>
          <a:p>
            <a:pPr algn="ctr"/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Курагинского округа»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60679E2-B88B-F946-3908-D444EFC2B5F4}"/>
              </a:ext>
            </a:extLst>
          </p:cNvPr>
          <p:cNvSpPr txBox="1"/>
          <p:nvPr/>
        </p:nvSpPr>
        <p:spPr>
          <a:xfrm>
            <a:off x="3895218" y="6167655"/>
            <a:ext cx="2115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Курагино, </a:t>
            </a: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2026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521" t="24431" r="19661" b="10638"/>
          <a:stretch>
            <a:fillRect/>
          </a:stretch>
        </p:blipFill>
        <p:spPr bwMode="auto">
          <a:xfrm>
            <a:off x="490040" y="3592605"/>
            <a:ext cx="3658879" cy="28772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93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1746" name="Picture 2" descr="C:\Users\user\Desktop\Attachments_mogiev@yandex.ru_2026-02-14_18-57-38\20260106_112020.jpg"/>
          <p:cNvPicPr>
            <a:picLocks noChangeAspect="1" noChangeArrowheads="1"/>
          </p:cNvPicPr>
          <p:nvPr/>
        </p:nvPicPr>
        <p:blipFill>
          <a:blip r:embed="rId2" cstate="print"/>
          <a:srcRect l="13920"/>
          <a:stretch>
            <a:fillRect/>
          </a:stretch>
        </p:blipFill>
        <p:spPr bwMode="auto">
          <a:xfrm rot="5400000">
            <a:off x="6105253" y="3106902"/>
            <a:ext cx="3880203" cy="2825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20260208_143545.jpg"/>
          <p:cNvPicPr>
            <a:picLocks noChangeAspect="1"/>
          </p:cNvPicPr>
          <p:nvPr/>
        </p:nvPicPr>
        <p:blipFill>
          <a:blip r:embed="rId3" cstate="print"/>
          <a:srcRect l="17038" r="19173"/>
          <a:stretch>
            <a:fillRect/>
          </a:stretch>
        </p:blipFill>
        <p:spPr>
          <a:xfrm rot="5400000">
            <a:off x="259489" y="2776803"/>
            <a:ext cx="3835017" cy="3385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50" name="Picture 6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950" y="2699714"/>
            <a:ext cx="3098047" cy="373229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1894" y="1537356"/>
            <a:ext cx="38404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50000"/>
              </a:lnSpc>
              <a:spcAft>
                <a:spcPts val="0"/>
              </a:spcAft>
            </a:pPr>
            <a:r>
              <a:rPr lang="ru-RU" sz="3600" b="1" kern="100" dirty="0" smtClean="0">
                <a:latin typeface="Times New Roman"/>
                <a:ea typeface="Times New Roman"/>
                <a:cs typeface="Times New Roman"/>
              </a:rPr>
              <a:t>24637 руб. 50 коп.</a:t>
            </a:r>
            <a:endParaRPr lang="ru-RU" sz="3600" b="1" kern="100" dirty="0">
              <a:latin typeface="Aptos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47156" y="1605593"/>
            <a:ext cx="38404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50000"/>
              </a:lnSpc>
              <a:spcAft>
                <a:spcPts val="0"/>
              </a:spcAft>
            </a:pPr>
            <a:r>
              <a:rPr lang="ru-RU" sz="3600" b="1" kern="100" dirty="0" smtClean="0">
                <a:latin typeface="Times New Roman"/>
                <a:ea typeface="Times New Roman"/>
                <a:cs typeface="Times New Roman"/>
              </a:rPr>
              <a:t>18270 руб. 07 коп.</a:t>
            </a:r>
            <a:endParaRPr lang="ru-RU" sz="3600" b="1" kern="100" dirty="0">
              <a:latin typeface="Aptos"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0993" y="5455269"/>
            <a:ext cx="255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6367 руб. 43 коп. 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049" y="465773"/>
            <a:ext cx="8892773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  <a:ea typeface="Cambria" pitchFamily="18" charset="0"/>
              </a:rPr>
              <a:t>Анализируем «финансовый эффект»</a:t>
            </a:r>
            <a:endParaRPr lang="ru-RU" sz="32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615" y="1173707"/>
            <a:ext cx="3575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Денежные затраты при покупке хлеба в магазине</a:t>
            </a:r>
            <a:endParaRPr lang="ru-RU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39052" y="1189630"/>
            <a:ext cx="3575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Денежные затраты при выпекании хлеба в домашних условиях</a:t>
            </a:r>
            <a:endParaRPr lang="ru-RU" sz="1400" i="1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2047164" y="1651379"/>
            <a:ext cx="395785" cy="2729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685964" y="1694597"/>
            <a:ext cx="395785" cy="2729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337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826" y="450376"/>
            <a:ext cx="8920185" cy="5948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7580" y="770051"/>
            <a:ext cx="8948283" cy="24644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852" y="2070526"/>
            <a:ext cx="4647820" cy="26060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3730" y="418048"/>
            <a:ext cx="8939651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prstDash val="sysDot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«Покуда есть хлеб да вода - всё не беда»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1445" y="1069834"/>
            <a:ext cx="8898082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«Если хлеба ни куска, то и в тереме тоска»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753" y="1748663"/>
            <a:ext cx="8892773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«Хлеб да каша – пища наша»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0182" y="2435776"/>
            <a:ext cx="2676236" cy="399273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715774" y="6109862"/>
            <a:ext cx="2646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Николай Вавилов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5784" y="4408236"/>
            <a:ext cx="577300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Был хлеб всегда в почете на Руси –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Ее просторов главное богатство,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Его ты хочешь цену знать? – Спроси.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Тебе ответить могут ленинградцы!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В. Суслов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 l="25353" t="49105" r="29309" b="22465"/>
          <a:stretch>
            <a:fillRect/>
          </a:stretch>
        </p:blipFill>
        <p:spPr bwMode="auto">
          <a:xfrm>
            <a:off x="4662584" y="4458134"/>
            <a:ext cx="4730798" cy="185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 l="34304" t="12595" r="21804" b="48958"/>
          <a:stretch>
            <a:fillRect/>
          </a:stretch>
        </p:blipFill>
        <p:spPr bwMode="auto">
          <a:xfrm>
            <a:off x="429491" y="402401"/>
            <a:ext cx="3879273" cy="3089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050" y="3595197"/>
            <a:ext cx="3866716" cy="2537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29" name="Picture 5" descr="Picture backgroun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99" r="6569"/>
          <a:stretch>
            <a:fillRect/>
          </a:stretch>
        </p:blipFill>
        <p:spPr bwMode="auto">
          <a:xfrm>
            <a:off x="7845594" y="5029199"/>
            <a:ext cx="1560678" cy="1828801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475018" y="471055"/>
            <a:ext cx="499759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№1. Сколько булок хлеба вы покупаете ежедневно для себя/ своей семьи?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6"/>
          <a:srcRect l="25782" t="55467" r="26379" b="17296"/>
          <a:stretch>
            <a:fillRect/>
          </a:stretch>
        </p:blipFill>
        <p:spPr bwMode="auto">
          <a:xfrm>
            <a:off x="4523496" y="1562526"/>
            <a:ext cx="4953014" cy="192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544704" y="3574473"/>
            <a:ext cx="4913621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№2. Какой хлеб вы предпочитаете?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5252" y="1872211"/>
          <a:ext cx="6545148" cy="4445463"/>
        </p:xfrm>
        <a:graphic>
          <a:graphicData uri="http://schemas.openxmlformats.org/drawingml/2006/table">
            <a:tbl>
              <a:tblPr/>
              <a:tblGrid>
                <a:gridCol w="1640639"/>
                <a:gridCol w="969818"/>
                <a:gridCol w="1039091"/>
                <a:gridCol w="1011382"/>
                <a:gridCol w="942109"/>
                <a:gridCol w="942109"/>
              </a:tblGrid>
              <a:tr h="1788567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00" dirty="0"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Магазин №1 «Удача»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Магазин №2 «Садко»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Магазин №3 «Каспий»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Магазин №4 «Пульс»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Магазин №5 «Фея»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12">
                <a:tc>
                  <a:txBody>
                    <a:bodyPr/>
                    <a:lstStyle/>
                    <a:p>
                      <a:pPr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Белый хлеб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12">
                <a:tc>
                  <a:txBody>
                    <a:bodyPr/>
                    <a:lstStyle/>
                    <a:p>
                      <a:pPr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Ржаной хлеб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12">
                <a:tc>
                  <a:txBody>
                    <a:bodyPr/>
                    <a:lstStyle/>
                    <a:p>
                      <a:pPr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 smtClean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Остаток</a:t>
                      </a:r>
                      <a:endParaRPr lang="ru-RU" sz="1800" kern="100" dirty="0"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5-6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6-7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7-8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5-6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5-6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781">
                <a:tc>
                  <a:txBody>
                    <a:bodyPr/>
                    <a:lstStyle/>
                    <a:p>
                      <a:pPr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Цена хлеба</a:t>
                      </a:r>
                    </a:p>
                    <a:p>
                      <a:pPr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(от-до)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 smtClean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45.00– </a:t>
                      </a: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81.00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45.00 -50.00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45.00 -74.00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45.00 -50.00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45.00 -60.00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53731" y="418048"/>
            <a:ext cx="6598234" cy="89255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prstDash val="sysDot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Исследуем «хлебный рынок»</a:t>
            </a:r>
          </a:p>
          <a:p>
            <a:pPr algn="ctr"/>
            <a:r>
              <a:rPr lang="ru-RU" sz="2000" dirty="0" smtClean="0">
                <a:latin typeface="Cambria" pitchFamily="18" charset="0"/>
                <a:ea typeface="Cambria" pitchFamily="18" charset="0"/>
              </a:rPr>
              <a:t>(данные на декабрь  2025 г.  - январь 2026 г.) </a:t>
            </a:r>
          </a:p>
        </p:txBody>
      </p:sp>
      <p:pic>
        <p:nvPicPr>
          <p:cNvPr id="1028" name="Picture 4" descr="C:\Users\user\Desktop\Attachments_mogiev@yandex.ru_2026-02-14_18-57-38\20260208_143541 —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2939" y="3352801"/>
            <a:ext cx="2298988" cy="2923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user\Desktop\Attachments_mogiev@yandex.ru_2026-02-14_18-57-38\20260208_140704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4801" y="439883"/>
            <a:ext cx="2269079" cy="2732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11781" y="565264"/>
          <a:ext cx="8881600" cy="1476387"/>
        </p:xfrm>
        <a:graphic>
          <a:graphicData uri="http://schemas.openxmlformats.org/drawingml/2006/table">
            <a:tbl>
              <a:tblPr/>
              <a:tblGrid>
                <a:gridCol w="2060766"/>
                <a:gridCol w="2319982"/>
                <a:gridCol w="2319982"/>
                <a:gridCol w="2180870"/>
              </a:tblGrid>
              <a:tr h="101918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00" dirty="0">
                          <a:latin typeface="Times New Roman"/>
                          <a:ea typeface="Times New Roman"/>
                          <a:cs typeface="Times New Roman"/>
                        </a:rPr>
                        <a:t>Стоимость 1 булки хлеба</a:t>
                      </a:r>
                      <a:endParaRPr lang="ru-RU" sz="1600" b="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00" dirty="0">
                          <a:latin typeface="Times New Roman"/>
                          <a:ea typeface="Times New Roman"/>
                          <a:cs typeface="Times New Roman"/>
                        </a:rPr>
                        <a:t>Кол-во булок хлеба в день</a:t>
                      </a:r>
                      <a:endParaRPr lang="ru-RU" sz="1600" b="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00" dirty="0">
                          <a:latin typeface="Times New Roman"/>
                          <a:ea typeface="Times New Roman"/>
                          <a:cs typeface="Times New Roman"/>
                        </a:rPr>
                        <a:t>Кол-во булок хлеба в год</a:t>
                      </a:r>
                      <a:endParaRPr lang="ru-RU" sz="1600" b="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00" dirty="0">
                          <a:latin typeface="Times New Roman"/>
                          <a:ea typeface="Times New Roman"/>
                          <a:cs typeface="Times New Roman"/>
                        </a:rPr>
                        <a:t>Общая сумма расходов на хлеб в год</a:t>
                      </a:r>
                      <a:endParaRPr lang="ru-RU" sz="1600" b="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45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45 руб. 00 коп.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547,5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24637 руб. 50 коп.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755440F7-A9E7-05A7-49EE-8F91EAD948FB}"/>
              </a:ext>
            </a:extLst>
          </p:cNvPr>
          <p:cNvSpPr txBox="1">
            <a:spLocks/>
          </p:cNvSpPr>
          <p:nvPr/>
        </p:nvSpPr>
        <p:spPr>
          <a:xfrm>
            <a:off x="526476" y="2261881"/>
            <a:ext cx="8808593" cy="40433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182880" tIns="9144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Задачи: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000" dirty="0" smtClean="0">
                <a:latin typeface="Cambria" pitchFamily="18" charset="0"/>
                <a:ea typeface="Cambria" pitchFamily="18" charset="0"/>
              </a:rPr>
              <a:t>Изучить исторические аспекты появления хлеба в жизни человека.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000" dirty="0" smtClean="0">
                <a:latin typeface="Cambria" pitchFamily="18" charset="0"/>
                <a:ea typeface="Cambria" pitchFamily="18" charset="0"/>
              </a:rPr>
              <a:t>Изучить возможности по выпеканию хлеба в домашних условиях.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000" dirty="0" smtClean="0">
                <a:latin typeface="Cambria" pitchFamily="18" charset="0"/>
                <a:ea typeface="Cambria" pitchFamily="18" charset="0"/>
              </a:rPr>
              <a:t>Провести эксперимент по выпеканию хлеба в домашних условиях.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000" dirty="0" smtClean="0">
                <a:latin typeface="Cambria" pitchFamily="18" charset="0"/>
                <a:ea typeface="Cambria" pitchFamily="18" charset="0"/>
              </a:rPr>
              <a:t>Провести расчеты по определению финансового эффекта для семейного бюджета после выпекания хлеба.</a:t>
            </a:r>
          </a:p>
          <a:p>
            <a:pPr lvl="0" algn="just">
              <a:spcBef>
                <a:spcPts val="250"/>
              </a:spcBef>
              <a:buClr>
                <a:schemeClr val="accent1"/>
              </a:buClr>
              <a:buSzPct val="80000"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itchFamily="18" charset="0"/>
              <a:ea typeface="Cambria" pitchFamily="18" charset="0"/>
            </a:endParaRPr>
          </a:p>
          <a:p>
            <a:pPr lvl="0" algn="just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Объект исследования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- </a:t>
            </a:r>
            <a:r>
              <a:rPr lang="ru-RU" sz="2000" dirty="0" smtClean="0">
                <a:latin typeface="Cambria" pitchFamily="18" charset="0"/>
                <a:ea typeface="Cambria" pitchFamily="18" charset="0"/>
              </a:rPr>
              <a:t>процесс выпекания хлеба в домашних условиях.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Cambria" pitchFamily="18" charset="0"/>
            </a:endParaRPr>
          </a:p>
          <a:p>
            <a:pPr lvl="0" algn="just">
              <a:spcBef>
                <a:spcPts val="250"/>
              </a:spcBef>
              <a:buClr>
                <a:schemeClr val="accent1"/>
              </a:buClr>
              <a:buSzPct val="80000"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itchFamily="18" charset="0"/>
              <a:ea typeface="Cambria" pitchFamily="18" charset="0"/>
            </a:endParaRPr>
          </a:p>
          <a:p>
            <a:pPr lvl="0" algn="just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Предмет исследования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– </a:t>
            </a:r>
            <a:r>
              <a:rPr lang="ru-RU" sz="2000" dirty="0" smtClean="0">
                <a:latin typeface="Cambria" pitchFamily="18" charset="0"/>
                <a:ea typeface="Cambria" pitchFamily="18" charset="0"/>
              </a:rPr>
              <a:t>финансовый эффект для семейного бюджета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. </a:t>
            </a:r>
          </a:p>
          <a:p>
            <a:pPr lvl="0">
              <a:spcBef>
                <a:spcPts val="250"/>
              </a:spcBef>
              <a:buClr>
                <a:schemeClr val="accent1"/>
              </a:buClr>
              <a:buSzPct val="80000"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itchFamily="18" charset="0"/>
              <a:ea typeface="Cambria" pitchFamily="18" charset="0"/>
            </a:endParaRPr>
          </a:p>
          <a:p>
            <a:pPr lvl="0" algn="just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Методы исследования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: </a:t>
            </a:r>
            <a:r>
              <a:rPr lang="ru-RU" sz="2000" dirty="0" smtClean="0">
                <a:latin typeface="Cambria" pitchFamily="18" charset="0"/>
                <a:ea typeface="Cambria" pitchFamily="18" charset="0"/>
              </a:rPr>
              <a:t>анализ и синтез, сравнение, измерение, эксперимент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</a:rPr>
              <a:t>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9531" t="27746" r="10126" b="17708"/>
          <a:stretch>
            <a:fillRect/>
          </a:stretch>
        </p:blipFill>
        <p:spPr bwMode="auto">
          <a:xfrm>
            <a:off x="518620" y="532262"/>
            <a:ext cx="6332556" cy="48449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1059" y="477670"/>
            <a:ext cx="2319544" cy="1883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6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1000_F_38658382_p4JJERav9FKJ0LbHfd17Qw45LQhHSNj8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7"/>
          <a:stretch>
            <a:fillRect/>
          </a:stretch>
        </p:blipFill>
        <p:spPr>
          <a:xfrm>
            <a:off x="-13652" y="4203510"/>
            <a:ext cx="4135272" cy="2654490"/>
          </a:xfrm>
          <a:prstGeom prst="rect">
            <a:avLst/>
          </a:prstGeom>
        </p:spPr>
      </p:pic>
      <p:pic>
        <p:nvPicPr>
          <p:cNvPr id="9" name="Рисунок 8" descr="1000_F_38658382_p4JJERav9FKJ0LbHfd17Qw45LQhHSNj8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7"/>
          <a:stretch>
            <a:fillRect/>
          </a:stretch>
        </p:blipFill>
        <p:spPr>
          <a:xfrm>
            <a:off x="4096596" y="4203510"/>
            <a:ext cx="4135272" cy="2654490"/>
          </a:xfrm>
          <a:prstGeom prst="rect">
            <a:avLst/>
          </a:prstGeom>
        </p:spPr>
      </p:pic>
      <p:pic>
        <p:nvPicPr>
          <p:cNvPr id="10" name="Рисунок 9" descr="1000_F_38658382_p4JJERav9FKJ0LbHfd17Qw45LQhHSNj8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7" r="56446"/>
          <a:stretch>
            <a:fillRect/>
          </a:stretch>
        </p:blipFill>
        <p:spPr>
          <a:xfrm>
            <a:off x="8220499" y="4203510"/>
            <a:ext cx="1685501" cy="2654490"/>
          </a:xfrm>
          <a:prstGeom prst="rect">
            <a:avLst/>
          </a:prstGeom>
        </p:spPr>
      </p:pic>
      <p:pic>
        <p:nvPicPr>
          <p:cNvPr id="2060" name="Picture 12" descr="Picture backgroun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9936" y="2743204"/>
            <a:ext cx="2333768" cy="2333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3" name="Рисунок 2" descr="2026_02_14_20.18.00.jpg"/>
          <p:cNvPicPr>
            <a:picLocks noChangeAspect="1"/>
          </p:cNvPicPr>
          <p:nvPr/>
        </p:nvPicPr>
        <p:blipFill>
          <a:blip r:embed="rId2"/>
          <a:srcRect t="16853" r="48429" b="45074"/>
          <a:stretch>
            <a:fillRect/>
          </a:stretch>
        </p:blipFill>
        <p:spPr>
          <a:xfrm>
            <a:off x="431221" y="387925"/>
            <a:ext cx="2243740" cy="3269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люс 3"/>
          <p:cNvSpPr/>
          <p:nvPr/>
        </p:nvSpPr>
        <p:spPr>
          <a:xfrm>
            <a:off x="2567433" y="1580245"/>
            <a:ext cx="503314" cy="521511"/>
          </a:xfrm>
          <a:prstGeom prst="mathPl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рецепт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647" y="395472"/>
            <a:ext cx="2822530" cy="3289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люс 6"/>
          <p:cNvSpPr/>
          <p:nvPr/>
        </p:nvSpPr>
        <p:spPr>
          <a:xfrm>
            <a:off x="5872450" y="1650762"/>
            <a:ext cx="446461" cy="478290"/>
          </a:xfrm>
          <a:prstGeom prst="mathPl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6237" y="3776330"/>
          <a:ext cx="8923422" cy="2661037"/>
        </p:xfrm>
        <a:graphic>
          <a:graphicData uri="http://schemas.openxmlformats.org/drawingml/2006/table">
            <a:tbl>
              <a:tblPr/>
              <a:tblGrid>
                <a:gridCol w="2496955"/>
                <a:gridCol w="1057346"/>
                <a:gridCol w="1194664"/>
                <a:gridCol w="1826325"/>
                <a:gridCol w="2348132"/>
              </a:tblGrid>
              <a:tr h="7407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latin typeface="Times New Roman"/>
                          <a:ea typeface="Times New Roman"/>
                          <a:cs typeface="Times New Roman"/>
                        </a:rPr>
                        <a:t>Цена</a:t>
                      </a:r>
                      <a:endParaRPr lang="ru-RU" sz="1600" kern="10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Стоимость 1 грамма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Требуется для выпекания 1 булки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latin typeface="Times New Roman"/>
                          <a:ea typeface="Times New Roman"/>
                          <a:cs typeface="Times New Roman"/>
                        </a:rPr>
                        <a:t>Сумма издержек на выпекание 1 булки</a:t>
                      </a:r>
                      <a:endParaRPr lang="ru-RU" sz="1600" kern="10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6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Мука «Тесинская долина»</a:t>
                      </a:r>
                      <a:endParaRPr lang="ru-RU" sz="14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59,90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0,0599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20,965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66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Соль</a:t>
                      </a:r>
                      <a:endParaRPr lang="ru-RU" sz="14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29,99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0,0299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kern="10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0,20993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6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Сахар</a:t>
                      </a:r>
                      <a:endParaRPr lang="ru-RU" sz="14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69,99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0,0699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0,699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66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Дрожжи «Саф - </a:t>
                      </a:r>
                      <a:r>
                        <a:rPr lang="ru-RU" sz="1400" b="1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Момент</a:t>
                      </a:r>
                      <a:r>
                        <a:rPr lang="ru-RU" sz="14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latin typeface="Times New Roman"/>
                          <a:ea typeface="Times New Roman"/>
                          <a:cs typeface="Times New Roman"/>
                        </a:rPr>
                        <a:t>19,90</a:t>
                      </a:r>
                      <a:endParaRPr lang="ru-RU" sz="1600" kern="10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latin typeface="Times New Roman"/>
                          <a:ea typeface="Times New Roman"/>
                          <a:cs typeface="Times New Roman"/>
                        </a:rPr>
                        <a:t>1,8090</a:t>
                      </a:r>
                      <a:endParaRPr lang="ru-RU" sz="1600" kern="10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latin typeface="Times New Roman"/>
                          <a:ea typeface="Times New Roman"/>
                          <a:cs typeface="Times New Roman"/>
                        </a:rPr>
                        <a:t>5,427273</a:t>
                      </a:r>
                      <a:endParaRPr lang="ru-RU" sz="16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27 руб. 30 коп.</a:t>
                      </a:r>
                      <a:endParaRPr lang="ru-RU" sz="20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Чек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292" y="436976"/>
            <a:ext cx="3109427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30722" name="Picture 2" descr="C:\Users\user\Desktop\Attachments_mogiev@yandex.ru_2026-02-14_18-57-38\20260106_111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024" y="431384"/>
            <a:ext cx="2442949" cy="2298459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  <p:pic>
        <p:nvPicPr>
          <p:cNvPr id="30723" name="Picture 3" descr="C:\Users\user\Desktop\Attachments_mogiev@yandex.ru_2026-02-14_18-57-38\20260106_112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683271" y="1874342"/>
            <a:ext cx="6045957" cy="3170727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  <p:pic>
        <p:nvPicPr>
          <p:cNvPr id="30724" name="Picture 4" descr="C:\Users\user\Desktop\Attachments_mogiev@yandex.ru_2026-02-14_18-57-38\20260106_105608.jpg"/>
          <p:cNvPicPr>
            <a:picLocks noChangeAspect="1" noChangeArrowheads="1"/>
          </p:cNvPicPr>
          <p:nvPr/>
        </p:nvPicPr>
        <p:blipFill>
          <a:blip r:embed="rId4" cstate="print"/>
          <a:srcRect r="18239"/>
          <a:stretch>
            <a:fillRect/>
          </a:stretch>
        </p:blipFill>
        <p:spPr bwMode="auto">
          <a:xfrm rot="5400000">
            <a:off x="-72114" y="3414891"/>
            <a:ext cx="3548418" cy="2437050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  <p:pic>
        <p:nvPicPr>
          <p:cNvPr id="30725" name="Picture 5" descr="C:\Users\user\Desktop\Attachments_mogiev@yandex.ru_2026-02-14_18-57-38\20260106_155126.jpg"/>
          <p:cNvPicPr>
            <a:picLocks noChangeAspect="1" noChangeArrowheads="1"/>
          </p:cNvPicPr>
          <p:nvPr/>
        </p:nvPicPr>
        <p:blipFill>
          <a:blip r:embed="rId5" cstate="print"/>
          <a:srcRect l="14923" r="17827"/>
          <a:stretch>
            <a:fillRect/>
          </a:stretch>
        </p:blipFill>
        <p:spPr bwMode="auto">
          <a:xfrm rot="5400000">
            <a:off x="6179106" y="3220549"/>
            <a:ext cx="3521120" cy="2948569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  <p:sp>
        <p:nvSpPr>
          <p:cNvPr id="7" name="Прямоугольник 6"/>
          <p:cNvSpPr/>
          <p:nvPr/>
        </p:nvSpPr>
        <p:spPr>
          <a:xfrm>
            <a:off x="6469039" y="395786"/>
            <a:ext cx="2961564" cy="2402006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Общая сумма расходов = 33 руб. 37 коп.</a:t>
            </a:r>
            <a:endParaRPr lang="ru-RU" sz="36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4F196-105E-45B6-A8C1-C4CF26774442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3056" y="4491478"/>
          <a:ext cx="8913900" cy="1554480"/>
        </p:xfrm>
        <a:graphic>
          <a:graphicData uri="http://schemas.openxmlformats.org/drawingml/2006/table">
            <a:tbl>
              <a:tblPr/>
              <a:tblGrid>
                <a:gridCol w="2041661"/>
                <a:gridCol w="1754328"/>
                <a:gridCol w="1637731"/>
                <a:gridCol w="3480180"/>
              </a:tblGrid>
              <a:tr h="77656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Times New Roman"/>
                          <a:ea typeface="Times New Roman"/>
                          <a:cs typeface="Times New Roman"/>
                        </a:rPr>
                        <a:t>Стоимость 1 булки хлеба</a:t>
                      </a:r>
                      <a:endParaRPr lang="ru-RU" sz="18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Times New Roman"/>
                          <a:ea typeface="Times New Roman"/>
                          <a:cs typeface="Times New Roman"/>
                        </a:rPr>
                        <a:t>Кол-во булок хлеба в день</a:t>
                      </a:r>
                      <a:endParaRPr lang="ru-RU" sz="18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Times New Roman"/>
                          <a:ea typeface="Times New Roman"/>
                          <a:cs typeface="Times New Roman"/>
                        </a:rPr>
                        <a:t>Кол-во булок хлеба в год</a:t>
                      </a:r>
                      <a:endParaRPr lang="ru-RU" sz="18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latin typeface="Times New Roman"/>
                          <a:ea typeface="Times New Roman"/>
                          <a:cs typeface="Times New Roman"/>
                        </a:rPr>
                        <a:t>Общая сумма расходов на хлеб в год</a:t>
                      </a:r>
                      <a:endParaRPr lang="ru-RU" sz="18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kern="100" dirty="0">
                          <a:latin typeface="Times New Roman"/>
                          <a:ea typeface="Times New Roman"/>
                          <a:cs typeface="Times New Roman"/>
                        </a:rPr>
                        <a:t>33,37</a:t>
                      </a:r>
                      <a:endParaRPr lang="ru-RU" sz="32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kern="100" dirty="0"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32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kern="100" dirty="0">
                          <a:latin typeface="Times New Roman"/>
                          <a:ea typeface="Times New Roman"/>
                          <a:cs typeface="Times New Roman"/>
                        </a:rPr>
                        <a:t>547,5</a:t>
                      </a:r>
                      <a:endParaRPr lang="ru-RU" sz="3200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00" dirty="0">
                          <a:latin typeface="Times New Roman"/>
                          <a:ea typeface="Times New Roman"/>
                          <a:cs typeface="Times New Roman"/>
                        </a:rPr>
                        <a:t>18270 руб. 07 коп.</a:t>
                      </a:r>
                      <a:endParaRPr lang="ru-RU" sz="3200" b="1" kern="100" dirty="0">
                        <a:latin typeface="Apto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769" name="Picture 1" descr="C:\Users\user\Desktop\Attachments_mogiev@yandex.ru_2026-02-14_18-57-38\20260106_111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461" y="464024"/>
            <a:ext cx="5313489" cy="35347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1" name="Picture 3" descr="C:\Users\user\Desktop\Attachments_mogiev@yandex.ru_2026-02-14_18-57-38\20260106_155123.jpg"/>
          <p:cNvPicPr>
            <a:picLocks noChangeAspect="1" noChangeArrowheads="1"/>
          </p:cNvPicPr>
          <p:nvPr/>
        </p:nvPicPr>
        <p:blipFill>
          <a:blip r:embed="rId3" cstate="print"/>
          <a:srcRect l="17359" r="8559"/>
          <a:stretch>
            <a:fillRect/>
          </a:stretch>
        </p:blipFill>
        <p:spPr bwMode="auto">
          <a:xfrm rot="5400000">
            <a:off x="5975770" y="633712"/>
            <a:ext cx="3544453" cy="3185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657</TotalTime>
  <Words>465</Words>
  <Application>Microsoft Office PowerPoint</Application>
  <PresentationFormat>Лист A4 (210x297 мм)</PresentationFormat>
  <Paragraphs>128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Секция: Социологи ТЕМА:  «Сколько стоит булка хлеба?»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Ковалёва</dc:creator>
  <cp:lastModifiedBy>user</cp:lastModifiedBy>
  <cp:revision>50</cp:revision>
  <dcterms:created xsi:type="dcterms:W3CDTF">2024-02-08T15:17:27Z</dcterms:created>
  <dcterms:modified xsi:type="dcterms:W3CDTF">2026-02-21T10:18:50Z</dcterms:modified>
</cp:coreProperties>
</file>